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  <p:sldMasterId id="2147483711" r:id="rId2"/>
    <p:sldMasterId id="2147483712" r:id="rId3"/>
  </p:sldMasterIdLst>
  <p:notesMasterIdLst>
    <p:notesMasterId r:id="rId54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9144000" cy="5143500" type="screen16x9"/>
  <p:notesSz cx="6858000" cy="9144000"/>
  <p:embeddedFontLst>
    <p:embeddedFont>
      <p:font typeface="Roboto Thin" panose="020B0604020202020204" charset="0"/>
      <p:regular r:id="rId55"/>
      <p:bold r:id="rId56"/>
      <p:italic r:id="rId57"/>
      <p:boldItalic r:id="rId58"/>
    </p:embeddedFont>
    <p:embeddedFont>
      <p:font typeface="Cambria" panose="02040503050406030204" pitchFamily="18" charset="0"/>
      <p:regular r:id="rId59"/>
      <p:bold r:id="rId60"/>
      <p:italic r:id="rId61"/>
      <p:boldItalic r:id="rId62"/>
    </p:embeddedFont>
    <p:embeddedFont>
      <p:font typeface="Roboto" panose="020B0604020202020204" charset="0"/>
      <p:regular r:id="rId63"/>
      <p:bold r:id="rId64"/>
      <p:italic r:id="rId65"/>
      <p:boldItalic r:id="rId66"/>
    </p:embeddedFont>
    <p:embeddedFont>
      <p:font typeface="Century Schoolbook" panose="02040604050505020304" pitchFamily="18" charset="0"/>
      <p:regular r:id="rId67"/>
      <p:bold r:id="rId68"/>
      <p:italic r:id="rId69"/>
      <p:boldItalic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orbel" panose="020B0503020204020204" pitchFamily="34" charset="0"/>
      <p:regular r:id="rId75"/>
      <p:bold r:id="rId76"/>
      <p:italic r:id="rId77"/>
      <p:boldItalic r:id="rId78"/>
    </p:embeddedFont>
    <p:embeddedFont>
      <p:font typeface="Roboto Medium" panose="020B0604020202020204" charset="0"/>
      <p:regular r:id="rId79"/>
      <p:bold r:id="rId80"/>
      <p:italic r:id="rId81"/>
      <p:boldItalic r:id="rId82"/>
    </p:embeddedFont>
    <p:embeddedFont>
      <p:font typeface="Lato" panose="020B0604020202020204" charset="0"/>
      <p:regular r:id="rId83"/>
      <p:bold r:id="rId84"/>
      <p:italic r:id="rId85"/>
      <p:boldItalic r:id="rId86"/>
    </p:embeddedFont>
    <p:embeddedFont>
      <p:font typeface="Arial Black" panose="020B0A04020102020204" pitchFamily="34" charset="0"/>
      <p:regular r:id="rId87"/>
      <p:bold r:id="rId88"/>
    </p:embeddedFont>
    <p:embeddedFont>
      <p:font typeface="Montserrat" panose="020B0604020202020204" charset="0"/>
      <p:regular r:id="rId89"/>
      <p:bold r:id="rId90"/>
      <p:italic r:id="rId91"/>
      <p:boldItalic r:id="rId92"/>
    </p:embeddedFont>
    <p:embeddedFont>
      <p:font typeface="Gill Sans" panose="020B0604020202020204" charset="0"/>
      <p:regular r:id="rId93"/>
      <p:bold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848E3D-F60C-480A-A9F3-8F6E098B76FF}">
  <a:tblStyle styleId="{E8848E3D-F60C-480A-A9F3-8F6E098B76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84" Type="http://schemas.openxmlformats.org/officeDocument/2006/relationships/font" Target="fonts/font30.fntdata"/><Relationship Id="rId89" Type="http://schemas.openxmlformats.org/officeDocument/2006/relationships/font" Target="fonts/font35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font" Target="fonts/font4.fntdata"/><Relationship Id="rId74" Type="http://schemas.openxmlformats.org/officeDocument/2006/relationships/font" Target="fonts/font20.fntdata"/><Relationship Id="rId79" Type="http://schemas.openxmlformats.org/officeDocument/2006/relationships/font" Target="fonts/font25.fntdata"/><Relationship Id="rId5" Type="http://schemas.openxmlformats.org/officeDocument/2006/relationships/slide" Target="slides/slide2.xml"/><Relationship Id="rId90" Type="http://schemas.openxmlformats.org/officeDocument/2006/relationships/font" Target="fonts/font36.fntdata"/><Relationship Id="rId95" Type="http://schemas.openxmlformats.org/officeDocument/2006/relationships/presProps" Target="pres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0" Type="http://schemas.openxmlformats.org/officeDocument/2006/relationships/font" Target="fonts/font26.fntdata"/><Relationship Id="rId85" Type="http://schemas.openxmlformats.org/officeDocument/2006/relationships/font" Target="fonts/font3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83" Type="http://schemas.openxmlformats.org/officeDocument/2006/relationships/font" Target="fonts/font29.fntdata"/><Relationship Id="rId88" Type="http://schemas.openxmlformats.org/officeDocument/2006/relationships/font" Target="fonts/font34.fntdata"/><Relationship Id="rId91" Type="http://schemas.openxmlformats.org/officeDocument/2006/relationships/font" Target="fonts/font37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3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font" Target="fonts/font24.fntdata"/><Relationship Id="rId81" Type="http://schemas.openxmlformats.org/officeDocument/2006/relationships/font" Target="fonts/font27.fntdata"/><Relationship Id="rId86" Type="http://schemas.openxmlformats.org/officeDocument/2006/relationships/font" Target="fonts/font32.fntdata"/><Relationship Id="rId94" Type="http://schemas.openxmlformats.org/officeDocument/2006/relationships/font" Target="fonts/font4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1.fntdata"/><Relationship Id="rId76" Type="http://schemas.openxmlformats.org/officeDocument/2006/relationships/font" Target="fonts/font22.fntdata"/><Relationship Id="rId97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font" Target="fonts/font17.fntdata"/><Relationship Id="rId92" Type="http://schemas.openxmlformats.org/officeDocument/2006/relationships/font" Target="fonts/font3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2.fntdata"/><Relationship Id="rId87" Type="http://schemas.openxmlformats.org/officeDocument/2006/relationships/font" Target="fonts/font33.fntdata"/><Relationship Id="rId61" Type="http://schemas.openxmlformats.org/officeDocument/2006/relationships/font" Target="fonts/font7.fntdata"/><Relationship Id="rId82" Type="http://schemas.openxmlformats.org/officeDocument/2006/relationships/font" Target="fonts/font28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font" Target="fonts/font2.fntdata"/><Relationship Id="rId77" Type="http://schemas.openxmlformats.org/officeDocument/2006/relationships/font" Target="fonts/font23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8.fntdata"/><Relationship Id="rId93" Type="http://schemas.openxmlformats.org/officeDocument/2006/relationships/font" Target="fonts/font39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f580223c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g5f580223c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5f6e195f8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g5f6e195f8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f580223c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g5f580223c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5f6e195f8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g5f6e195f8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5f6e195f8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g5f6e195f8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f6e195f8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5f6e195f8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5f6e195f8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5f6e195f8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5f6e195f8d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g5f6e195f8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5f6e195f8d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g5f6e195f8d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5f6e195f8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g5f6e195f8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5f6e195f8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g5f6e195f8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5f580223cf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g5f580223cf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5f6e195f8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g5f6e195f8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f6e195f8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g5f6e195f8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5f6e195f8d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g5f6e195f8d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5f6e195f8d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g5f6e195f8d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5f6e195f8d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5f6e195f8d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f6e195f8d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g5f6e195f8d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5f6e195f8d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5f6e195f8d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5f6e195f8d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g5f6e195f8d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5f6e195f8d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g5f6e195f8d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5f6e195f8d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g5f6e195f8d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5f6e195f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5f6e195f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5f6e195f8d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g5f6e195f8d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5f6e195f8d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g5f6e195f8d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5f6e195f8d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5f6e195f8d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5f6e195f8d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g5f6e195f8d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5f6e195f8d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g5f6e195f8d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5f7219e53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g5f7219e5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5f7219e53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Finding the first element is more constraining in parallel. If you don’t care about which element is returned, use findAny because it’s less constraining when using parallel streams.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g5f7219e53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5f7219e53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A short circuit operator is one that doesn't necessarily evaluate all of its operands</a:t>
            </a:r>
            <a:endParaRPr/>
          </a:p>
        </p:txBody>
      </p:sp>
      <p:sp>
        <p:nvSpPr>
          <p:cNvPr id="899" name="Google Shape;899;g5f7219e53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5f7219e53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g5f7219e53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f7219e53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From Java 8 the Integer class now comes with a static sum method to add two numbers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You don’t need the initial value, but use optional for result to check null exception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g5f7219e53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f6e195f8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5f6e195f8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f7219e53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You don’t need the initial value, but use optional for result to check null exception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g5f7219e53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5f7219e533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A short circuit operator is one that doesn't necessarily evaluate all of its operands</a:t>
            </a:r>
            <a:endParaRPr/>
          </a:p>
        </p:txBody>
      </p:sp>
      <p:sp>
        <p:nvSpPr>
          <p:cNvPr id="927" name="Google Shape;927;g5f7219e53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5f7219e533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A short circuit operator is one that doesn't necessarily evaluate all of its operands</a:t>
            </a:r>
            <a:endParaRPr/>
          </a:p>
        </p:txBody>
      </p:sp>
      <p:sp>
        <p:nvSpPr>
          <p:cNvPr id="936" name="Google Shape;936;g5f7219e533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5f7219e533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A short circuit operator is one that doesn't necessarily evaluate all of its operands</a:t>
            </a:r>
            <a:endParaRPr/>
          </a:p>
        </p:txBody>
      </p:sp>
      <p:sp>
        <p:nvSpPr>
          <p:cNvPr id="943" name="Google Shape;943;g5f7219e533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5f7219e53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A short circuit operator is one that doesn't necessarily evaluate all of its operands</a:t>
            </a:r>
            <a:endParaRPr/>
          </a:p>
        </p:txBody>
      </p:sp>
      <p:sp>
        <p:nvSpPr>
          <p:cNvPr id="950" name="Google Shape;950;g5f7219e53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5f7219e533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A short circuit operator is one that doesn't necessarily evaluate all of its operands</a:t>
            </a:r>
            <a:endParaRPr/>
          </a:p>
        </p:txBody>
      </p:sp>
      <p:sp>
        <p:nvSpPr>
          <p:cNvPr id="960" name="Google Shape;960;g5f7219e53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5f7219e533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A short circuit operator is one that doesn't necessarily evaluate all of its operands</a:t>
            </a:r>
            <a:endParaRPr/>
          </a:p>
        </p:txBody>
      </p:sp>
      <p:sp>
        <p:nvSpPr>
          <p:cNvPr id="966" name="Google Shape;966;g5f7219e533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5f7219e533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A short circuit operator is one that doesn't necessarily evaluate all of its operands</a:t>
            </a:r>
            <a:endParaRPr/>
          </a:p>
        </p:txBody>
      </p:sp>
      <p:sp>
        <p:nvSpPr>
          <p:cNvPr id="979" name="Google Shape;979;g5f7219e533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5f7219e533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A short circuit operator is one that doesn't necessarily evaluate all of its operands</a:t>
            </a:r>
            <a:endParaRPr/>
          </a:p>
        </p:txBody>
      </p:sp>
      <p:sp>
        <p:nvSpPr>
          <p:cNvPr id="985" name="Google Shape;985;g5f7219e533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5f7219e533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A short circuit operator is one that doesn't necessarily evaluate all of its operands</a:t>
            </a:r>
            <a:endParaRPr/>
          </a:p>
        </p:txBody>
      </p:sp>
      <p:sp>
        <p:nvSpPr>
          <p:cNvPr id="993" name="Google Shape;993;g5f7219e533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f61dcd76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f61dcd76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5f7219e533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g5f7219e533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f580223cf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Pipelining—Many stream operations return a stream themselves, allowing operations to be chained to form a larger pipeline. This enables certain optimizations that we explain in the next chapter, such as laziness and short-circuiting. A pipeline of operations can be viewed as a database-like query on the data source.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Internal iteration—In contrast to collections, which are iterated explicitly using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an iterator, stream operations do the iteration behind the scenes for you. We briefly mentioned this idea in chapter 1 and will return to it later in the next section.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5f580223cf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f6e195f8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Pipelining—Many stream operations return a stream themselves, allowing operations to be chained to form a larger pipeline. This enables certain optimizations that we explain in the next chapter, such as laziness and short-circuiting. A pipeline of operations can be viewed as a database-like query on the data source.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Internal iteration—In contrast to collections, which are iterated explicitly using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an iterator, stream operations do the iteration behind the scenes for you. We briefly mentioned this idea in chapter 1 and will return to it later in the next section.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5f6e195f8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5f61dcd76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5f61dcd76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5f6e195f8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5f6e195f8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only">
  <p:cSld name="Title and Subtitle onl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/>
          <p:nvPr/>
        </p:nvSpPr>
        <p:spPr>
          <a:xfrm>
            <a:off x="0" y="0"/>
            <a:ext cx="36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rbel"/>
              <a:buNone/>
            </a:pPr>
            <a:endParaRPr sz="14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571500" y="419758"/>
            <a:ext cx="2875500" cy="16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entury Schoolbook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571500" y="2171700"/>
            <a:ext cx="2882100" cy="2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marL="1371600" lvl="2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3pPr>
            <a:lvl4pPr marL="1828800" lvl="3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/>
            </a:lvl4pPr>
            <a:lvl5pPr marL="2286000" lvl="4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257" name="Google Shape;257;p30" title="Horizontal Rule Line"/>
          <p:cNvCxnSpPr/>
          <p:nvPr/>
        </p:nvCxnSpPr>
        <p:spPr>
          <a:xfrm>
            <a:off x="0" y="4649798"/>
            <a:ext cx="33720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>
            <a:off x="0" y="0"/>
            <a:ext cx="3672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rbel"/>
              <a:buNone/>
            </a:pPr>
            <a:endParaRPr sz="14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0" name="Google Shape;260;p31"/>
          <p:cNvSpPr txBox="1">
            <a:spLocks noGrp="1"/>
          </p:cNvSpPr>
          <p:nvPr>
            <p:ph type="body" idx="1"/>
          </p:nvPr>
        </p:nvSpPr>
        <p:spPr>
          <a:xfrm>
            <a:off x="571500" y="2171700"/>
            <a:ext cx="2882100" cy="2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/>
            </a:lvl1pPr>
            <a:lvl2pPr marL="914400" lvl="1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marL="1371600" lvl="2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3pPr>
            <a:lvl4pPr marL="1828800" lvl="3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/>
            </a:lvl4pPr>
            <a:lvl5pPr marL="2286000" lvl="4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31"/>
          <p:cNvSpPr txBox="1">
            <a:spLocks noGrp="1"/>
          </p:cNvSpPr>
          <p:nvPr>
            <p:ph type="body" idx="2"/>
          </p:nvPr>
        </p:nvSpPr>
        <p:spPr>
          <a:xfrm>
            <a:off x="3886200" y="426800"/>
            <a:ext cx="4686300" cy="4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1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571500" y="419758"/>
            <a:ext cx="2875500" cy="16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266" name="Google Shape;266;p31" title="Horizontal Rule Line"/>
          <p:cNvCxnSpPr/>
          <p:nvPr/>
        </p:nvCxnSpPr>
        <p:spPr>
          <a:xfrm>
            <a:off x="0" y="4649798"/>
            <a:ext cx="33720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Image">
  <p:cSld name="Title Slide with Image">
    <p:bg>
      <p:bgPr>
        <a:solidFill>
          <a:schemeClr val="dk2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 title="Page Number Shape"/>
          <p:cNvSpPr/>
          <p:nvPr/>
        </p:nvSpPr>
        <p:spPr>
          <a:xfrm>
            <a:off x="8838008" y="-1"/>
            <a:ext cx="305992" cy="614365"/>
          </a:xfrm>
          <a:custGeom>
            <a:avLst/>
            <a:gdLst/>
            <a:ahLst/>
            <a:cxnLst/>
            <a:rect l="l" t="t" r="r" b="b"/>
            <a:pathLst>
              <a:path w="1799" h="3612" extrusionOk="0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69" name="Google Shape;269;p32"/>
          <p:cNvSpPr txBox="1">
            <a:spLocks noGrp="1"/>
          </p:cNvSpPr>
          <p:nvPr>
            <p:ph type="ctrTitle"/>
          </p:nvPr>
        </p:nvSpPr>
        <p:spPr>
          <a:xfrm>
            <a:off x="4310742" y="948148"/>
            <a:ext cx="4253100" cy="3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Century Schoolbook"/>
              <a:buNone/>
              <a:defRPr sz="4500" cap="none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1"/>
          </p:nvPr>
        </p:nvSpPr>
        <p:spPr>
          <a:xfrm>
            <a:off x="500750" y="3113314"/>
            <a:ext cx="3475200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 b="0" i="1">
                <a:solidFill>
                  <a:schemeClr val="lt2"/>
                </a:solidFill>
              </a:defRPr>
            </a:lvl1pPr>
            <a:lvl2pPr lvl="1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sz="1500"/>
            </a:lvl2pPr>
            <a:lvl3pPr lvl="2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 sz="1400"/>
            </a:lvl3pPr>
            <a:lvl4pPr lvl="3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4pPr>
            <a:lvl5pPr lvl="4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5pPr>
            <a:lvl6pPr lvl="5" algn="ctr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6pPr>
            <a:lvl7pPr lvl="6" algn="ctr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7pPr>
            <a:lvl8pPr lvl="7" algn="ctr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8pPr>
            <a:lvl9pPr lvl="8" algn="ctr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271" name="Google Shape;271;p32" title="Verticle Rule Line"/>
          <p:cNvCxnSpPr/>
          <p:nvPr/>
        </p:nvCxnSpPr>
        <p:spPr>
          <a:xfrm>
            <a:off x="4143422" y="836800"/>
            <a:ext cx="0" cy="3469800"/>
          </a:xfrm>
          <a:prstGeom prst="straightConnector1">
            <a:avLst/>
          </a:prstGeom>
          <a:noFill/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32"/>
          <p:cNvSpPr>
            <a:spLocks noGrp="1"/>
          </p:cNvSpPr>
          <p:nvPr>
            <p:ph type="pic" idx="2"/>
          </p:nvPr>
        </p:nvSpPr>
        <p:spPr>
          <a:xfrm>
            <a:off x="2057711" y="1025625"/>
            <a:ext cx="1798500" cy="179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FEFEFE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Image / Icon Bullets Light">
  <p:cSld name="6 Image / Icon Bullets Ligh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/>
          <p:nvPr/>
        </p:nvSpPr>
        <p:spPr>
          <a:xfrm>
            <a:off x="0" y="0"/>
            <a:ext cx="3672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rbel"/>
              <a:buNone/>
            </a:pPr>
            <a:endParaRPr sz="14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571500" y="419758"/>
            <a:ext cx="2875500" cy="16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body" idx="1"/>
          </p:nvPr>
        </p:nvSpPr>
        <p:spPr>
          <a:xfrm>
            <a:off x="571500" y="2171700"/>
            <a:ext cx="2882100" cy="2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/>
            </a:lvl1pPr>
            <a:lvl2pPr marL="914400" lvl="1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marL="1371600" lvl="2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3pPr>
            <a:lvl4pPr marL="1828800" lvl="3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/>
            </a:lvl4pPr>
            <a:lvl5pPr marL="2286000" lvl="4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280" name="Google Shape;280;p33" title="Horizontal Rule Line"/>
          <p:cNvCxnSpPr/>
          <p:nvPr/>
        </p:nvCxnSpPr>
        <p:spPr>
          <a:xfrm>
            <a:off x="0" y="4649798"/>
            <a:ext cx="3372000" cy="0"/>
          </a:xfrm>
          <a:prstGeom prst="straightConnector1">
            <a:avLst/>
          </a:prstGeom>
          <a:noFill/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1" name="Google Shape;281;p33"/>
          <p:cNvSpPr txBox="1">
            <a:spLocks noGrp="1"/>
          </p:cNvSpPr>
          <p:nvPr>
            <p:ph type="body" idx="2"/>
          </p:nvPr>
        </p:nvSpPr>
        <p:spPr>
          <a:xfrm>
            <a:off x="3871913" y="419758"/>
            <a:ext cx="1458000" cy="20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99000" rIns="0" bIns="0" anchor="t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33"/>
          <p:cNvSpPr txBox="1">
            <a:spLocks noGrp="1"/>
          </p:cNvSpPr>
          <p:nvPr>
            <p:ph type="body" idx="3"/>
          </p:nvPr>
        </p:nvSpPr>
        <p:spPr>
          <a:xfrm>
            <a:off x="5471686" y="419758"/>
            <a:ext cx="1458000" cy="20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99000" rIns="0" bIns="0" anchor="t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33"/>
          <p:cNvSpPr txBox="1">
            <a:spLocks noGrp="1"/>
          </p:cNvSpPr>
          <p:nvPr>
            <p:ph type="body" idx="4"/>
          </p:nvPr>
        </p:nvSpPr>
        <p:spPr>
          <a:xfrm>
            <a:off x="7071460" y="419758"/>
            <a:ext cx="1458000" cy="20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99000" rIns="0" bIns="0" anchor="t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33"/>
          <p:cNvSpPr txBox="1">
            <a:spLocks noGrp="1"/>
          </p:cNvSpPr>
          <p:nvPr>
            <p:ph type="body" idx="5"/>
          </p:nvPr>
        </p:nvSpPr>
        <p:spPr>
          <a:xfrm>
            <a:off x="3871913" y="2571750"/>
            <a:ext cx="1458000" cy="20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99000" rIns="0" bIns="0" anchor="t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33"/>
          <p:cNvSpPr txBox="1">
            <a:spLocks noGrp="1"/>
          </p:cNvSpPr>
          <p:nvPr>
            <p:ph type="body" idx="6"/>
          </p:nvPr>
        </p:nvSpPr>
        <p:spPr>
          <a:xfrm>
            <a:off x="5471517" y="2571750"/>
            <a:ext cx="1458000" cy="20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99000" rIns="0" bIns="0" anchor="t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body" idx="7"/>
          </p:nvPr>
        </p:nvSpPr>
        <p:spPr>
          <a:xfrm>
            <a:off x="7071122" y="2571750"/>
            <a:ext cx="1458000" cy="20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99000" rIns="0" bIns="0" anchor="t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33"/>
          <p:cNvSpPr>
            <a:spLocks noGrp="1"/>
          </p:cNvSpPr>
          <p:nvPr>
            <p:ph type="pic" idx="8"/>
          </p:nvPr>
        </p:nvSpPr>
        <p:spPr>
          <a:xfrm>
            <a:off x="4236413" y="546750"/>
            <a:ext cx="729000" cy="729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8" name="Google Shape;288;p33"/>
          <p:cNvSpPr>
            <a:spLocks noGrp="1"/>
          </p:cNvSpPr>
          <p:nvPr>
            <p:ph type="pic" idx="9"/>
          </p:nvPr>
        </p:nvSpPr>
        <p:spPr>
          <a:xfrm>
            <a:off x="5836186" y="546750"/>
            <a:ext cx="729000" cy="729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9" name="Google Shape;289;p33"/>
          <p:cNvSpPr>
            <a:spLocks noGrp="1"/>
          </p:cNvSpPr>
          <p:nvPr>
            <p:ph type="pic" idx="13"/>
          </p:nvPr>
        </p:nvSpPr>
        <p:spPr>
          <a:xfrm>
            <a:off x="7435960" y="546750"/>
            <a:ext cx="729000" cy="729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90" name="Google Shape;290;p33"/>
          <p:cNvSpPr>
            <a:spLocks noGrp="1"/>
          </p:cNvSpPr>
          <p:nvPr>
            <p:ph type="pic" idx="14"/>
          </p:nvPr>
        </p:nvSpPr>
        <p:spPr>
          <a:xfrm>
            <a:off x="4236413" y="2698742"/>
            <a:ext cx="729000" cy="729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91" name="Google Shape;291;p33"/>
          <p:cNvSpPr>
            <a:spLocks noGrp="1"/>
          </p:cNvSpPr>
          <p:nvPr>
            <p:ph type="pic" idx="15"/>
          </p:nvPr>
        </p:nvSpPr>
        <p:spPr>
          <a:xfrm>
            <a:off x="5836186" y="2698742"/>
            <a:ext cx="729000" cy="729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92" name="Google Shape;292;p33"/>
          <p:cNvSpPr>
            <a:spLocks noGrp="1"/>
          </p:cNvSpPr>
          <p:nvPr>
            <p:ph type="pic" idx="16"/>
          </p:nvPr>
        </p:nvSpPr>
        <p:spPr>
          <a:xfrm>
            <a:off x="7435960" y="2698742"/>
            <a:ext cx="729000" cy="729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Bullets in a row">
  <p:cSld name="Numbered Bullets in a row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/>
          <p:nvPr/>
        </p:nvSpPr>
        <p:spPr>
          <a:xfrm>
            <a:off x="0" y="0"/>
            <a:ext cx="3672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rbel"/>
              <a:buNone/>
            </a:pPr>
            <a:endParaRPr sz="14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>
          <a:xfrm>
            <a:off x="571500" y="419758"/>
            <a:ext cx="2875500" cy="16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body" idx="1"/>
          </p:nvPr>
        </p:nvSpPr>
        <p:spPr>
          <a:xfrm>
            <a:off x="3871913" y="1514475"/>
            <a:ext cx="1458000" cy="2025000"/>
          </a:xfrm>
          <a:prstGeom prst="rect">
            <a:avLst/>
          </a:prstGeom>
          <a:gradFill>
            <a:gsLst>
              <a:gs pos="0">
                <a:srgbClr val="D8EBF0"/>
              </a:gs>
              <a:gs pos="99000">
                <a:srgbClr val="D8EBF0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999000" rIns="0" bIns="0" anchor="t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34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body" idx="2"/>
          </p:nvPr>
        </p:nvSpPr>
        <p:spPr>
          <a:xfrm>
            <a:off x="5471855" y="1514475"/>
            <a:ext cx="1457400" cy="2025000"/>
          </a:xfrm>
          <a:prstGeom prst="rect">
            <a:avLst/>
          </a:prstGeom>
          <a:gradFill>
            <a:gsLst>
              <a:gs pos="0">
                <a:srgbClr val="F8F0D9"/>
              </a:gs>
              <a:gs pos="99000">
                <a:srgbClr val="F8F0D9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999000" rIns="0" bIns="0" anchor="t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body" idx="3"/>
          </p:nvPr>
        </p:nvSpPr>
        <p:spPr>
          <a:xfrm>
            <a:off x="7071122" y="1514475"/>
            <a:ext cx="1457400" cy="2025000"/>
          </a:xfrm>
          <a:prstGeom prst="rect">
            <a:avLst/>
          </a:prstGeom>
          <a:gradFill>
            <a:gsLst>
              <a:gs pos="0">
                <a:srgbClr val="E7DCE7"/>
              </a:gs>
              <a:gs pos="99000">
                <a:srgbClr val="E7DCE7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999000" rIns="0" bIns="0" anchor="t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34"/>
          <p:cNvSpPr>
            <a:spLocks noGrp="1"/>
          </p:cNvSpPr>
          <p:nvPr>
            <p:ph type="body" idx="4"/>
          </p:nvPr>
        </p:nvSpPr>
        <p:spPr>
          <a:xfrm>
            <a:off x="4290413" y="1743075"/>
            <a:ext cx="621000" cy="621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i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34"/>
          <p:cNvSpPr>
            <a:spLocks noGrp="1"/>
          </p:cNvSpPr>
          <p:nvPr>
            <p:ph type="body" idx="5"/>
          </p:nvPr>
        </p:nvSpPr>
        <p:spPr>
          <a:xfrm>
            <a:off x="5890017" y="1743075"/>
            <a:ext cx="621000" cy="621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i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34"/>
          <p:cNvSpPr>
            <a:spLocks noGrp="1"/>
          </p:cNvSpPr>
          <p:nvPr>
            <p:ph type="body" idx="6"/>
          </p:nvPr>
        </p:nvSpPr>
        <p:spPr>
          <a:xfrm>
            <a:off x="7489285" y="1743075"/>
            <a:ext cx="621000" cy="621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i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34"/>
          <p:cNvSpPr txBox="1">
            <a:spLocks noGrp="1"/>
          </p:cNvSpPr>
          <p:nvPr>
            <p:ph type="body" idx="7"/>
          </p:nvPr>
        </p:nvSpPr>
        <p:spPr>
          <a:xfrm>
            <a:off x="571500" y="2171700"/>
            <a:ext cx="2882100" cy="2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/>
            </a:lvl1pPr>
            <a:lvl2pPr marL="914400" lvl="1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marL="1371600" lvl="2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3pPr>
            <a:lvl4pPr marL="1828800" lvl="3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/>
            </a:lvl4pPr>
            <a:lvl5pPr marL="2286000" lvl="4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306" name="Google Shape;306;p34" title="Horizontal Rule Line"/>
          <p:cNvCxnSpPr/>
          <p:nvPr/>
        </p:nvCxnSpPr>
        <p:spPr>
          <a:xfrm>
            <a:off x="0" y="4649798"/>
            <a:ext cx="3372000" cy="0"/>
          </a:xfrm>
          <a:prstGeom prst="straightConnector1">
            <a:avLst/>
          </a:prstGeom>
          <a:noFill/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 Image / Icon Bullets">
  <p:cSld name="6 Image / Icon Bullets">
    <p:bg>
      <p:bgPr>
        <a:solidFill>
          <a:schemeClr val="lt2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 title="Page Number Shape"/>
          <p:cNvSpPr/>
          <p:nvPr/>
        </p:nvSpPr>
        <p:spPr>
          <a:xfrm>
            <a:off x="8838008" y="4035435"/>
            <a:ext cx="305992" cy="614365"/>
          </a:xfrm>
          <a:custGeom>
            <a:avLst/>
            <a:gdLst/>
            <a:ahLst/>
            <a:cxnLst/>
            <a:rect l="l" t="t" r="r" b="b"/>
            <a:pathLst>
              <a:path w="1799" h="3612" extrusionOk="0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309" name="Google Shape;309;p35"/>
          <p:cNvSpPr/>
          <p:nvPr/>
        </p:nvSpPr>
        <p:spPr>
          <a:xfrm>
            <a:off x="0" y="0"/>
            <a:ext cx="36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rbel"/>
              <a:buNone/>
            </a:pPr>
            <a:endParaRPr sz="14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0" name="Google Shape;310;p35"/>
          <p:cNvSpPr txBox="1">
            <a:spLocks noGrp="1"/>
          </p:cNvSpPr>
          <p:nvPr>
            <p:ph type="title"/>
          </p:nvPr>
        </p:nvSpPr>
        <p:spPr>
          <a:xfrm>
            <a:off x="571500" y="419758"/>
            <a:ext cx="2875500" cy="16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entury Schoolbook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5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5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body" idx="1"/>
          </p:nvPr>
        </p:nvSpPr>
        <p:spPr>
          <a:xfrm>
            <a:off x="571500" y="2171700"/>
            <a:ext cx="2882100" cy="2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marL="1371600" lvl="2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3pPr>
            <a:lvl4pPr marL="1828800" lvl="3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/>
            </a:lvl4pPr>
            <a:lvl5pPr marL="2286000" lvl="4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315" name="Google Shape;315;p35" title="Horizontal Rule Line"/>
          <p:cNvCxnSpPr/>
          <p:nvPr/>
        </p:nvCxnSpPr>
        <p:spPr>
          <a:xfrm>
            <a:off x="0" y="4649798"/>
            <a:ext cx="33720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6" name="Google Shape;316;p35"/>
          <p:cNvSpPr txBox="1">
            <a:spLocks noGrp="1"/>
          </p:cNvSpPr>
          <p:nvPr>
            <p:ph type="body" idx="2"/>
          </p:nvPr>
        </p:nvSpPr>
        <p:spPr>
          <a:xfrm>
            <a:off x="3871913" y="419758"/>
            <a:ext cx="1458000" cy="20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99000" rIns="0" bIns="0" anchor="t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body" idx="3"/>
          </p:nvPr>
        </p:nvSpPr>
        <p:spPr>
          <a:xfrm>
            <a:off x="5471686" y="419758"/>
            <a:ext cx="1458000" cy="20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99000" rIns="0" bIns="0" anchor="t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body" idx="4"/>
          </p:nvPr>
        </p:nvSpPr>
        <p:spPr>
          <a:xfrm>
            <a:off x="7071460" y="419758"/>
            <a:ext cx="1458000" cy="20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99000" rIns="0" bIns="0" anchor="t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body" idx="5"/>
          </p:nvPr>
        </p:nvSpPr>
        <p:spPr>
          <a:xfrm>
            <a:off x="3871913" y="2571750"/>
            <a:ext cx="1458000" cy="20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99000" rIns="0" bIns="0" anchor="t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body" idx="6"/>
          </p:nvPr>
        </p:nvSpPr>
        <p:spPr>
          <a:xfrm>
            <a:off x="5471517" y="2571750"/>
            <a:ext cx="1458000" cy="20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99000" rIns="0" bIns="0" anchor="t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body" idx="7"/>
          </p:nvPr>
        </p:nvSpPr>
        <p:spPr>
          <a:xfrm>
            <a:off x="7071122" y="2571750"/>
            <a:ext cx="1458000" cy="20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99000" rIns="0" bIns="0" anchor="t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35"/>
          <p:cNvSpPr>
            <a:spLocks noGrp="1"/>
          </p:cNvSpPr>
          <p:nvPr>
            <p:ph type="pic" idx="8"/>
          </p:nvPr>
        </p:nvSpPr>
        <p:spPr>
          <a:xfrm>
            <a:off x="4236413" y="546750"/>
            <a:ext cx="729000" cy="729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23" name="Google Shape;323;p35"/>
          <p:cNvSpPr>
            <a:spLocks noGrp="1"/>
          </p:cNvSpPr>
          <p:nvPr>
            <p:ph type="pic" idx="9"/>
          </p:nvPr>
        </p:nvSpPr>
        <p:spPr>
          <a:xfrm>
            <a:off x="5836186" y="546750"/>
            <a:ext cx="729000" cy="729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24" name="Google Shape;324;p35"/>
          <p:cNvSpPr>
            <a:spLocks noGrp="1"/>
          </p:cNvSpPr>
          <p:nvPr>
            <p:ph type="pic" idx="13"/>
          </p:nvPr>
        </p:nvSpPr>
        <p:spPr>
          <a:xfrm>
            <a:off x="7435960" y="546750"/>
            <a:ext cx="729000" cy="729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25" name="Google Shape;325;p35"/>
          <p:cNvSpPr>
            <a:spLocks noGrp="1"/>
          </p:cNvSpPr>
          <p:nvPr>
            <p:ph type="pic" idx="14"/>
          </p:nvPr>
        </p:nvSpPr>
        <p:spPr>
          <a:xfrm>
            <a:off x="4236413" y="2698742"/>
            <a:ext cx="729000" cy="729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26" name="Google Shape;326;p35"/>
          <p:cNvSpPr>
            <a:spLocks noGrp="1"/>
          </p:cNvSpPr>
          <p:nvPr>
            <p:ph type="pic" idx="15"/>
          </p:nvPr>
        </p:nvSpPr>
        <p:spPr>
          <a:xfrm>
            <a:off x="5836186" y="2698742"/>
            <a:ext cx="729000" cy="729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27" name="Google Shape;327;p35"/>
          <p:cNvSpPr>
            <a:spLocks noGrp="1"/>
          </p:cNvSpPr>
          <p:nvPr>
            <p:ph type="pic" idx="16"/>
          </p:nvPr>
        </p:nvSpPr>
        <p:spPr>
          <a:xfrm>
            <a:off x="7435960" y="2698742"/>
            <a:ext cx="729000" cy="729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Medium Photos with Descriptions">
  <p:cSld name="6 Medium Photos with Descriptions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/>
          <p:nvPr/>
        </p:nvSpPr>
        <p:spPr>
          <a:xfrm>
            <a:off x="0" y="0"/>
            <a:ext cx="3672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rbel"/>
              <a:buNone/>
            </a:pPr>
            <a:endParaRPr sz="14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30" name="Google Shape;330;p36"/>
          <p:cNvSpPr txBox="1">
            <a:spLocks noGrp="1"/>
          </p:cNvSpPr>
          <p:nvPr>
            <p:ph type="title"/>
          </p:nvPr>
        </p:nvSpPr>
        <p:spPr>
          <a:xfrm>
            <a:off x="571500" y="2123949"/>
            <a:ext cx="2875500" cy="1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entury Schoolbook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36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36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type="body" idx="1"/>
          </p:nvPr>
        </p:nvSpPr>
        <p:spPr>
          <a:xfrm>
            <a:off x="571500" y="3429838"/>
            <a:ext cx="2882100" cy="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/>
            </a:lvl1pPr>
            <a:lvl2pPr marL="914400" lvl="1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marL="1371600" lvl="2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3pPr>
            <a:lvl4pPr marL="1828800" lvl="3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/>
            </a:lvl4pPr>
            <a:lvl5pPr marL="2286000" lvl="4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335" name="Google Shape;335;p36" title="Horizontal Rule Line"/>
          <p:cNvCxnSpPr/>
          <p:nvPr/>
        </p:nvCxnSpPr>
        <p:spPr>
          <a:xfrm>
            <a:off x="0" y="4649798"/>
            <a:ext cx="33720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6" name="Google Shape;336;p36"/>
          <p:cNvSpPr>
            <a:spLocks noGrp="1"/>
          </p:cNvSpPr>
          <p:nvPr>
            <p:ph type="pic" idx="2"/>
          </p:nvPr>
        </p:nvSpPr>
        <p:spPr>
          <a:xfrm>
            <a:off x="1818552" y="362143"/>
            <a:ext cx="1635000" cy="1635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body" idx="3"/>
          </p:nvPr>
        </p:nvSpPr>
        <p:spPr>
          <a:xfrm>
            <a:off x="3871913" y="419758"/>
            <a:ext cx="1458000" cy="20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458000" rIns="0" bIns="54000" anchor="ctr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body" idx="4"/>
          </p:nvPr>
        </p:nvSpPr>
        <p:spPr>
          <a:xfrm>
            <a:off x="5471686" y="419758"/>
            <a:ext cx="1458000" cy="20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458000" rIns="0" bIns="54000" anchor="ctr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36"/>
          <p:cNvSpPr txBox="1">
            <a:spLocks noGrp="1"/>
          </p:cNvSpPr>
          <p:nvPr>
            <p:ph type="body" idx="5"/>
          </p:nvPr>
        </p:nvSpPr>
        <p:spPr>
          <a:xfrm>
            <a:off x="7071460" y="419758"/>
            <a:ext cx="1458000" cy="20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458000" rIns="0" bIns="54000" anchor="ctr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36"/>
          <p:cNvSpPr txBox="1">
            <a:spLocks noGrp="1"/>
          </p:cNvSpPr>
          <p:nvPr>
            <p:ph type="body" idx="6"/>
          </p:nvPr>
        </p:nvSpPr>
        <p:spPr>
          <a:xfrm>
            <a:off x="3871913" y="2571750"/>
            <a:ext cx="1458000" cy="20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458000" rIns="0" bIns="54000" anchor="ctr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body" idx="7"/>
          </p:nvPr>
        </p:nvSpPr>
        <p:spPr>
          <a:xfrm>
            <a:off x="5471517" y="2571750"/>
            <a:ext cx="1458000" cy="20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458000" rIns="0" bIns="54000" anchor="ctr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body" idx="8"/>
          </p:nvPr>
        </p:nvSpPr>
        <p:spPr>
          <a:xfrm>
            <a:off x="7071122" y="2571750"/>
            <a:ext cx="1458000" cy="20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458000" rIns="0" bIns="54000" anchor="ctr" anchorCtr="0">
            <a:noAutofit/>
          </a:bodyPr>
          <a:lstStyle>
            <a:lvl1pPr marL="457200" lvl="0" indent="-22860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36"/>
          <p:cNvSpPr>
            <a:spLocks noGrp="1"/>
          </p:cNvSpPr>
          <p:nvPr>
            <p:ph type="pic" idx="9"/>
          </p:nvPr>
        </p:nvSpPr>
        <p:spPr>
          <a:xfrm>
            <a:off x="3925913" y="485541"/>
            <a:ext cx="1350000" cy="135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4" name="Google Shape;344;p36"/>
          <p:cNvSpPr>
            <a:spLocks noGrp="1"/>
          </p:cNvSpPr>
          <p:nvPr>
            <p:ph type="pic" idx="13"/>
          </p:nvPr>
        </p:nvSpPr>
        <p:spPr>
          <a:xfrm>
            <a:off x="5525686" y="485541"/>
            <a:ext cx="1350000" cy="135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5" name="Google Shape;345;p36"/>
          <p:cNvSpPr>
            <a:spLocks noGrp="1"/>
          </p:cNvSpPr>
          <p:nvPr>
            <p:ph type="pic" idx="14"/>
          </p:nvPr>
        </p:nvSpPr>
        <p:spPr>
          <a:xfrm>
            <a:off x="7125460" y="485541"/>
            <a:ext cx="1350000" cy="135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6" name="Google Shape;346;p36"/>
          <p:cNvSpPr>
            <a:spLocks noGrp="1"/>
          </p:cNvSpPr>
          <p:nvPr>
            <p:ph type="pic" idx="15"/>
          </p:nvPr>
        </p:nvSpPr>
        <p:spPr>
          <a:xfrm>
            <a:off x="3925913" y="2637533"/>
            <a:ext cx="1350000" cy="135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7" name="Google Shape;347;p36"/>
          <p:cNvSpPr>
            <a:spLocks noGrp="1"/>
          </p:cNvSpPr>
          <p:nvPr>
            <p:ph type="pic" idx="16"/>
          </p:nvPr>
        </p:nvSpPr>
        <p:spPr>
          <a:xfrm>
            <a:off x="5525686" y="2637533"/>
            <a:ext cx="1350000" cy="135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8" name="Google Shape;348;p36"/>
          <p:cNvSpPr>
            <a:spLocks noGrp="1"/>
          </p:cNvSpPr>
          <p:nvPr>
            <p:ph type="pic" idx="17"/>
          </p:nvPr>
        </p:nvSpPr>
        <p:spPr>
          <a:xfrm>
            <a:off x="7125122" y="2637533"/>
            <a:ext cx="1350000" cy="135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dk2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 title="Page Number Shape"/>
          <p:cNvSpPr/>
          <p:nvPr/>
        </p:nvSpPr>
        <p:spPr>
          <a:xfrm>
            <a:off x="8838008" y="-1"/>
            <a:ext cx="305992" cy="614365"/>
          </a:xfrm>
          <a:custGeom>
            <a:avLst/>
            <a:gdLst/>
            <a:ahLst/>
            <a:cxnLst/>
            <a:rect l="l" t="t" r="r" b="b"/>
            <a:pathLst>
              <a:path w="1799" h="3612" extrusionOk="0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51" name="Google Shape;351;p37"/>
          <p:cNvSpPr txBox="1">
            <a:spLocks noGrp="1"/>
          </p:cNvSpPr>
          <p:nvPr>
            <p:ph type="ctrTitle"/>
          </p:nvPr>
        </p:nvSpPr>
        <p:spPr>
          <a:xfrm>
            <a:off x="4310742" y="948148"/>
            <a:ext cx="4253100" cy="3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Century Schoolbook"/>
              <a:buNone/>
              <a:defRPr sz="4500" cap="none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7"/>
          <p:cNvSpPr txBox="1">
            <a:spLocks noGrp="1"/>
          </p:cNvSpPr>
          <p:nvPr>
            <p:ph type="subTitle" idx="1"/>
          </p:nvPr>
        </p:nvSpPr>
        <p:spPr>
          <a:xfrm>
            <a:off x="500750" y="3113314"/>
            <a:ext cx="3475200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 b="0" i="1">
                <a:solidFill>
                  <a:schemeClr val="lt2"/>
                </a:solidFill>
              </a:defRPr>
            </a:lvl1pPr>
            <a:lvl2pPr lvl="1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sz="1500"/>
            </a:lvl2pPr>
            <a:lvl3pPr lvl="2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 sz="1400"/>
            </a:lvl3pPr>
            <a:lvl4pPr lvl="3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4pPr>
            <a:lvl5pPr lvl="4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5pPr>
            <a:lvl6pPr lvl="5" algn="ctr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6pPr>
            <a:lvl7pPr lvl="6" algn="ctr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7pPr>
            <a:lvl8pPr lvl="7" algn="ctr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8pPr>
            <a:lvl9pPr lvl="8" algn="ctr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353" name="Google Shape;353;p37" title="Verticle Rule Line"/>
          <p:cNvCxnSpPr/>
          <p:nvPr/>
        </p:nvCxnSpPr>
        <p:spPr>
          <a:xfrm>
            <a:off x="4143422" y="836800"/>
            <a:ext cx="0" cy="3469800"/>
          </a:xfrm>
          <a:prstGeom prst="straightConnector1">
            <a:avLst/>
          </a:prstGeom>
          <a:noFill/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 title="Page Number Shape"/>
          <p:cNvSpPr/>
          <p:nvPr/>
        </p:nvSpPr>
        <p:spPr>
          <a:xfrm>
            <a:off x="8838008" y="1045311"/>
            <a:ext cx="305992" cy="614365"/>
          </a:xfrm>
          <a:custGeom>
            <a:avLst/>
            <a:gdLst/>
            <a:ahLst/>
            <a:cxnLst/>
            <a:rect l="l" t="t" r="r" b="b"/>
            <a:pathLst>
              <a:path w="1799" h="3612" extrusionOk="0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356" name="Google Shape;356;p38"/>
          <p:cNvSpPr txBox="1">
            <a:spLocks noGrp="1"/>
          </p:cNvSpPr>
          <p:nvPr>
            <p:ph type="title"/>
          </p:nvPr>
        </p:nvSpPr>
        <p:spPr>
          <a:xfrm>
            <a:off x="1460755" y="1928792"/>
            <a:ext cx="6222600" cy="2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800"/>
              <a:buFont typeface="Century Schoolbook"/>
              <a:buNone/>
              <a:defRPr sz="5800" cap="none">
                <a:solidFill>
                  <a:srgbClr val="26262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8"/>
          <p:cNvSpPr txBox="1">
            <a:spLocks noGrp="1"/>
          </p:cNvSpPr>
          <p:nvPr>
            <p:ph type="body" idx="1"/>
          </p:nvPr>
        </p:nvSpPr>
        <p:spPr>
          <a:xfrm>
            <a:off x="1460755" y="1045311"/>
            <a:ext cx="63012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 b="0" i="1">
                <a:solidFill>
                  <a:srgbClr val="262626"/>
                </a:solidFill>
              </a:defRPr>
            </a:lvl1pPr>
            <a:lvl2pPr marL="914400" lvl="1" indent="-2286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38"/>
          <p:cNvSpPr txBox="1">
            <a:spLocks noGrp="1"/>
          </p:cNvSpPr>
          <p:nvPr>
            <p:ph type="dt" idx="10"/>
          </p:nvPr>
        </p:nvSpPr>
        <p:spPr>
          <a:xfrm>
            <a:off x="6557216" y="4735829"/>
            <a:ext cx="1197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262626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8"/>
          <p:cNvSpPr txBox="1">
            <a:spLocks noGrp="1"/>
          </p:cNvSpPr>
          <p:nvPr>
            <p:ph type="ftr" idx="11"/>
          </p:nvPr>
        </p:nvSpPr>
        <p:spPr>
          <a:xfrm>
            <a:off x="1460755" y="4735830"/>
            <a:ext cx="4860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b="0">
                <a:solidFill>
                  <a:srgbClr val="262626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38"/>
          <p:cNvSpPr txBox="1">
            <a:spLocks noGrp="1"/>
          </p:cNvSpPr>
          <p:nvPr>
            <p:ph type="sldNum" idx="12"/>
          </p:nvPr>
        </p:nvSpPr>
        <p:spPr>
          <a:xfrm>
            <a:off x="8838008" y="1215570"/>
            <a:ext cx="30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cxnSp>
        <p:nvCxnSpPr>
          <p:cNvPr id="361" name="Google Shape;361;p38" title="Horizontal Rule Line"/>
          <p:cNvCxnSpPr/>
          <p:nvPr/>
        </p:nvCxnSpPr>
        <p:spPr>
          <a:xfrm rot="10800000">
            <a:off x="-54" y="4633625"/>
            <a:ext cx="7683300" cy="0"/>
          </a:xfrm>
          <a:prstGeom prst="straightConnector1">
            <a:avLst/>
          </a:prstGeom>
          <a:noFill/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4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/>
          <p:nvPr/>
        </p:nvSpPr>
        <p:spPr>
          <a:xfrm>
            <a:off x="0" y="0"/>
            <a:ext cx="36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rbel"/>
              <a:buNone/>
            </a:pPr>
            <a:endParaRPr sz="14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4" name="Google Shape;364;p39"/>
          <p:cNvSpPr txBox="1">
            <a:spLocks noGrp="1"/>
          </p:cNvSpPr>
          <p:nvPr>
            <p:ph type="title"/>
          </p:nvPr>
        </p:nvSpPr>
        <p:spPr>
          <a:xfrm>
            <a:off x="571500" y="419758"/>
            <a:ext cx="2875500" cy="16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entury Schoolbook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9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9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39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68" name="Google Shape;368;p39"/>
          <p:cNvSpPr txBox="1">
            <a:spLocks noGrp="1"/>
          </p:cNvSpPr>
          <p:nvPr>
            <p:ph type="body" idx="1"/>
          </p:nvPr>
        </p:nvSpPr>
        <p:spPr>
          <a:xfrm>
            <a:off x="571500" y="2171700"/>
            <a:ext cx="2882100" cy="2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marL="1371600" lvl="2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3pPr>
            <a:lvl4pPr marL="1828800" lvl="3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/>
            </a:lvl4pPr>
            <a:lvl5pPr marL="2286000" lvl="4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369" name="Google Shape;369;p39" title="Horizontal Rule Line"/>
          <p:cNvCxnSpPr/>
          <p:nvPr/>
        </p:nvCxnSpPr>
        <p:spPr>
          <a:xfrm>
            <a:off x="0" y="4649798"/>
            <a:ext cx="33720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0" name="Google Shape;370;p39"/>
          <p:cNvSpPr txBox="1">
            <a:spLocks noGrp="1"/>
          </p:cNvSpPr>
          <p:nvPr>
            <p:ph type="body" idx="2"/>
          </p:nvPr>
        </p:nvSpPr>
        <p:spPr>
          <a:xfrm>
            <a:off x="3994547" y="419758"/>
            <a:ext cx="4578000" cy="38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"/>
          <p:cNvSpPr/>
          <p:nvPr/>
        </p:nvSpPr>
        <p:spPr>
          <a:xfrm>
            <a:off x="0" y="0"/>
            <a:ext cx="36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rbel"/>
              <a:buNone/>
            </a:pPr>
            <a:endParaRPr sz="14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3" name="Google Shape;373;p40"/>
          <p:cNvSpPr txBox="1">
            <a:spLocks noGrp="1"/>
          </p:cNvSpPr>
          <p:nvPr>
            <p:ph type="title"/>
          </p:nvPr>
        </p:nvSpPr>
        <p:spPr>
          <a:xfrm>
            <a:off x="571500" y="419758"/>
            <a:ext cx="2875500" cy="16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entury Schoolbook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0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40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0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77" name="Google Shape;377;p40"/>
          <p:cNvSpPr txBox="1">
            <a:spLocks noGrp="1"/>
          </p:cNvSpPr>
          <p:nvPr>
            <p:ph type="body" idx="1"/>
          </p:nvPr>
        </p:nvSpPr>
        <p:spPr>
          <a:xfrm>
            <a:off x="571500" y="2171700"/>
            <a:ext cx="2882100" cy="2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marL="1371600" lvl="2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3pPr>
            <a:lvl4pPr marL="1828800" lvl="3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/>
            </a:lvl4pPr>
            <a:lvl5pPr marL="2286000" lvl="4" indent="-22860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378" name="Google Shape;378;p40" title="Horizontal Rule Line"/>
          <p:cNvCxnSpPr/>
          <p:nvPr/>
        </p:nvCxnSpPr>
        <p:spPr>
          <a:xfrm>
            <a:off x="0" y="4649798"/>
            <a:ext cx="33720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40"/>
          <p:cNvSpPr>
            <a:spLocks noGrp="1"/>
          </p:cNvSpPr>
          <p:nvPr>
            <p:ph type="pic" idx="2"/>
          </p:nvPr>
        </p:nvSpPr>
        <p:spPr>
          <a:xfrm>
            <a:off x="3973116" y="419758"/>
            <a:ext cx="4599600" cy="38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/>
          <p:nvPr/>
        </p:nvSpPr>
        <p:spPr>
          <a:xfrm>
            <a:off x="0" y="0"/>
            <a:ext cx="36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rbel"/>
              <a:buNone/>
            </a:pPr>
            <a:endParaRPr sz="14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2" name="Google Shape;382;p41"/>
          <p:cNvSpPr txBox="1">
            <a:spLocks noGrp="1"/>
          </p:cNvSpPr>
          <p:nvPr>
            <p:ph type="title"/>
          </p:nvPr>
        </p:nvSpPr>
        <p:spPr>
          <a:xfrm>
            <a:off x="571500" y="419758"/>
            <a:ext cx="2875500" cy="3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entury Schoolbook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41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41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1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cxnSp>
        <p:nvCxnSpPr>
          <p:cNvPr id="386" name="Google Shape;386;p41" title="Horizontal Rule Line"/>
          <p:cNvCxnSpPr/>
          <p:nvPr/>
        </p:nvCxnSpPr>
        <p:spPr>
          <a:xfrm>
            <a:off x="0" y="4649798"/>
            <a:ext cx="33720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7" name="Google Shape;387;p41"/>
          <p:cNvSpPr txBox="1">
            <a:spLocks noGrp="1"/>
          </p:cNvSpPr>
          <p:nvPr>
            <p:ph type="body" idx="1"/>
          </p:nvPr>
        </p:nvSpPr>
        <p:spPr>
          <a:xfrm>
            <a:off x="3886200" y="419758"/>
            <a:ext cx="4629300" cy="42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571500" y="419758"/>
            <a:ext cx="2875500" cy="3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42"/>
          <p:cNvSpPr txBox="1">
            <a:spLocks noGrp="1"/>
          </p:cNvSpPr>
          <p:nvPr>
            <p:ph type="body" idx="1"/>
          </p:nvPr>
        </p:nvSpPr>
        <p:spPr>
          <a:xfrm>
            <a:off x="3886200" y="405471"/>
            <a:ext cx="4686300" cy="18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1" name="Google Shape;391;p42"/>
          <p:cNvSpPr txBox="1">
            <a:spLocks noGrp="1"/>
          </p:cNvSpPr>
          <p:nvPr>
            <p:ph type="body" idx="2"/>
          </p:nvPr>
        </p:nvSpPr>
        <p:spPr>
          <a:xfrm>
            <a:off x="3886200" y="2784350"/>
            <a:ext cx="4686300" cy="18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2" name="Google Shape;392;p42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42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42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571500" y="418338"/>
            <a:ext cx="2873400" cy="3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body" idx="1"/>
          </p:nvPr>
        </p:nvSpPr>
        <p:spPr>
          <a:xfrm>
            <a:off x="3886200" y="418549"/>
            <a:ext cx="4684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1">
                <a:solidFill>
                  <a:srgbClr val="262626"/>
                </a:solidFill>
              </a:defRPr>
            </a:lvl1pPr>
            <a:lvl2pPr marL="914400" lvl="1" indent="-2286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8" name="Google Shape;398;p43"/>
          <p:cNvSpPr txBox="1">
            <a:spLocks noGrp="1"/>
          </p:cNvSpPr>
          <p:nvPr>
            <p:ph type="body" idx="2"/>
          </p:nvPr>
        </p:nvSpPr>
        <p:spPr>
          <a:xfrm>
            <a:off x="3886200" y="1145003"/>
            <a:ext cx="4684200" cy="1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9" name="Google Shape;399;p43"/>
          <p:cNvSpPr txBox="1">
            <a:spLocks noGrp="1"/>
          </p:cNvSpPr>
          <p:nvPr>
            <p:ph type="body" idx="3"/>
          </p:nvPr>
        </p:nvSpPr>
        <p:spPr>
          <a:xfrm>
            <a:off x="3886200" y="2775620"/>
            <a:ext cx="4686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1">
                <a:solidFill>
                  <a:srgbClr val="262626"/>
                </a:solidFill>
              </a:defRPr>
            </a:lvl1pPr>
            <a:lvl2pPr marL="914400" lvl="1" indent="-2286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00" name="Google Shape;400;p43"/>
          <p:cNvSpPr txBox="1">
            <a:spLocks noGrp="1"/>
          </p:cNvSpPr>
          <p:nvPr>
            <p:ph type="body" idx="4"/>
          </p:nvPr>
        </p:nvSpPr>
        <p:spPr>
          <a:xfrm>
            <a:off x="3886200" y="3502074"/>
            <a:ext cx="4684200" cy="1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1" name="Google Shape;401;p43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43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43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>
            <a:spLocks noGrp="1"/>
          </p:cNvSpPr>
          <p:nvPr>
            <p:ph type="title"/>
          </p:nvPr>
        </p:nvSpPr>
        <p:spPr>
          <a:xfrm>
            <a:off x="571500" y="419758"/>
            <a:ext cx="2875500" cy="3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44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44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44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45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45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0" name="Google Shape;430;p48"/>
          <p:cNvCxnSpPr/>
          <p:nvPr/>
        </p:nvCxnSpPr>
        <p:spPr>
          <a:xfrm rot="10800000">
            <a:off x="-6771" y="2725617"/>
            <a:ext cx="1434300" cy="117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1" name="Google Shape;431;p48"/>
          <p:cNvGrpSpPr/>
          <p:nvPr/>
        </p:nvGrpSpPr>
        <p:grpSpPr>
          <a:xfrm flipH="1">
            <a:off x="5670930" y="1"/>
            <a:ext cx="3573049" cy="2655711"/>
            <a:chOff x="-124265" y="-1"/>
            <a:chExt cx="4764065" cy="3367200"/>
          </a:xfrm>
        </p:grpSpPr>
        <p:sp>
          <p:nvSpPr>
            <p:cNvPr id="432" name="Google Shape;432;p48"/>
            <p:cNvSpPr/>
            <p:nvPr/>
          </p:nvSpPr>
          <p:spPr>
            <a:xfrm>
              <a:off x="0" y="-1"/>
              <a:ext cx="4639800" cy="3367200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3" name="Google Shape;433;p48"/>
            <p:cNvCxnSpPr/>
            <p:nvPr/>
          </p:nvCxnSpPr>
          <p:spPr>
            <a:xfrm rot="10800000" flipH="1">
              <a:off x="1433638" y="93"/>
              <a:ext cx="1241100" cy="9165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34" name="Google Shape;434;p48"/>
            <p:cNvSpPr/>
            <p:nvPr/>
          </p:nvSpPr>
          <p:spPr>
            <a:xfrm rot="-2178996">
              <a:off x="-192216" y="1140830"/>
              <a:ext cx="1354503" cy="21481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5" name="Google Shape;435;p48"/>
          <p:cNvSpPr txBox="1"/>
          <p:nvPr/>
        </p:nvSpPr>
        <p:spPr>
          <a:xfrm>
            <a:off x="8304284" y="176799"/>
            <a:ext cx="61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067"/>
              </a:buClr>
              <a:buSzPts val="2600"/>
              <a:buFont typeface="Arial Black"/>
              <a:buNone/>
            </a:pPr>
            <a:r>
              <a:rPr lang="vi" sz="2600" b="1" i="0" u="none" strike="noStrike" cap="none">
                <a:solidFill>
                  <a:srgbClr val="014067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436" name="Google Shape;436;p48"/>
          <p:cNvSpPr/>
          <p:nvPr/>
        </p:nvSpPr>
        <p:spPr>
          <a:xfrm flipH="1">
            <a:off x="5010081" y="1"/>
            <a:ext cx="1085700" cy="47940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8"/>
          <p:cNvSpPr txBox="1">
            <a:spLocks noGrp="1"/>
          </p:cNvSpPr>
          <p:nvPr>
            <p:ph type="ftr" idx="11"/>
          </p:nvPr>
        </p:nvSpPr>
        <p:spPr>
          <a:xfrm>
            <a:off x="253898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48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39" name="Google Shape;439;p48" title="Titl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48"/>
          <p:cNvSpPr txBox="1">
            <a:spLocks noGrp="1"/>
          </p:cNvSpPr>
          <p:nvPr>
            <p:ph type="body" idx="1"/>
          </p:nvPr>
        </p:nvSpPr>
        <p:spPr>
          <a:xfrm>
            <a:off x="397265" y="1238283"/>
            <a:ext cx="38862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1" name="Google Shape;441;p48"/>
          <p:cNvSpPr txBox="1">
            <a:spLocks noGrp="1"/>
          </p:cNvSpPr>
          <p:nvPr>
            <p:ph type="body" idx="2"/>
          </p:nvPr>
        </p:nvSpPr>
        <p:spPr>
          <a:xfrm>
            <a:off x="4629150" y="1238283"/>
            <a:ext cx="38862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 title="Table"/>
          <p:cNvSpPr>
            <a:spLocks noGrp="1"/>
          </p:cNvSpPr>
          <p:nvPr>
            <p:ph type="tbl" idx="2"/>
          </p:nvPr>
        </p:nvSpPr>
        <p:spPr>
          <a:xfrm>
            <a:off x="398533" y="1998602"/>
            <a:ext cx="8245200" cy="25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4" name="Google Shape;444;p49"/>
          <p:cNvSpPr txBox="1"/>
          <p:nvPr/>
        </p:nvSpPr>
        <p:spPr>
          <a:xfrm>
            <a:off x="8304284" y="176799"/>
            <a:ext cx="61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94C"/>
              </a:buClr>
              <a:buSzPts val="2600"/>
              <a:buFont typeface="Arial Black"/>
              <a:buNone/>
            </a:pPr>
            <a:r>
              <a:rPr lang="vi" sz="2600" b="1" i="0" u="none" strike="noStrike" cap="none">
                <a:solidFill>
                  <a:srgbClr val="00194C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grpSp>
        <p:nvGrpSpPr>
          <p:cNvPr id="445" name="Google Shape;445;p49"/>
          <p:cNvGrpSpPr/>
          <p:nvPr/>
        </p:nvGrpSpPr>
        <p:grpSpPr>
          <a:xfrm flipH="1">
            <a:off x="5670930" y="1"/>
            <a:ext cx="3573049" cy="2655711"/>
            <a:chOff x="-124265" y="-1"/>
            <a:chExt cx="4764065" cy="3367200"/>
          </a:xfrm>
        </p:grpSpPr>
        <p:sp>
          <p:nvSpPr>
            <p:cNvPr id="446" name="Google Shape;446;p49"/>
            <p:cNvSpPr/>
            <p:nvPr/>
          </p:nvSpPr>
          <p:spPr>
            <a:xfrm>
              <a:off x="0" y="-1"/>
              <a:ext cx="4639800" cy="3367200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7" name="Google Shape;447;p49"/>
            <p:cNvCxnSpPr/>
            <p:nvPr/>
          </p:nvCxnSpPr>
          <p:spPr>
            <a:xfrm rot="10800000" flipH="1">
              <a:off x="1433638" y="93"/>
              <a:ext cx="1241100" cy="9165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48" name="Google Shape;448;p49"/>
            <p:cNvSpPr/>
            <p:nvPr/>
          </p:nvSpPr>
          <p:spPr>
            <a:xfrm rot="-2178996">
              <a:off x="-192216" y="1140830"/>
              <a:ext cx="1354503" cy="21481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49"/>
          <p:cNvSpPr/>
          <p:nvPr/>
        </p:nvSpPr>
        <p:spPr>
          <a:xfrm flipH="1">
            <a:off x="5010081" y="1"/>
            <a:ext cx="1085700" cy="47940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9" title="Subtitle"/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3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1" name="Google Shape;451;p49"/>
          <p:cNvSpPr txBox="1">
            <a:spLocks noGrp="1"/>
          </p:cNvSpPr>
          <p:nvPr>
            <p:ph type="ftr" idx="11"/>
          </p:nvPr>
        </p:nvSpPr>
        <p:spPr>
          <a:xfrm>
            <a:off x="253898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49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53" name="Google Shape;453;p49" title="Titl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5" name="Google Shape;455;p50"/>
          <p:cNvCxnSpPr/>
          <p:nvPr/>
        </p:nvCxnSpPr>
        <p:spPr>
          <a:xfrm rot="10800000">
            <a:off x="-6771" y="2725617"/>
            <a:ext cx="1434300" cy="117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56" name="Google Shape;456;p50"/>
          <p:cNvGrpSpPr/>
          <p:nvPr/>
        </p:nvGrpSpPr>
        <p:grpSpPr>
          <a:xfrm flipH="1">
            <a:off x="5670930" y="1"/>
            <a:ext cx="3573049" cy="2655711"/>
            <a:chOff x="-124265" y="-1"/>
            <a:chExt cx="4764065" cy="3367200"/>
          </a:xfrm>
        </p:grpSpPr>
        <p:sp>
          <p:nvSpPr>
            <p:cNvPr id="457" name="Google Shape;457;p50"/>
            <p:cNvSpPr/>
            <p:nvPr/>
          </p:nvSpPr>
          <p:spPr>
            <a:xfrm>
              <a:off x="0" y="-1"/>
              <a:ext cx="4639800" cy="3367200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8" name="Google Shape;458;p50"/>
            <p:cNvCxnSpPr/>
            <p:nvPr/>
          </p:nvCxnSpPr>
          <p:spPr>
            <a:xfrm rot="10800000" flipH="1">
              <a:off x="1433638" y="93"/>
              <a:ext cx="1241100" cy="9165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59" name="Google Shape;459;p50"/>
            <p:cNvSpPr/>
            <p:nvPr/>
          </p:nvSpPr>
          <p:spPr>
            <a:xfrm rot="-2178996">
              <a:off x="-192216" y="1140830"/>
              <a:ext cx="1354503" cy="21481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0" name="Google Shape;460;p50"/>
          <p:cNvSpPr txBox="1"/>
          <p:nvPr/>
        </p:nvSpPr>
        <p:spPr>
          <a:xfrm>
            <a:off x="8304284" y="176799"/>
            <a:ext cx="61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067"/>
              </a:buClr>
              <a:buSzPts val="2600"/>
              <a:buFont typeface="Arial Black"/>
              <a:buNone/>
            </a:pPr>
            <a:r>
              <a:rPr lang="vi" sz="2600" b="1" i="0" u="none" strike="noStrike" cap="none">
                <a:solidFill>
                  <a:srgbClr val="014067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461" name="Google Shape;461;p50"/>
          <p:cNvSpPr/>
          <p:nvPr/>
        </p:nvSpPr>
        <p:spPr>
          <a:xfrm flipH="1">
            <a:off x="5010081" y="1"/>
            <a:ext cx="1085700" cy="47940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0"/>
          <p:cNvSpPr txBox="1">
            <a:spLocks noGrp="1"/>
          </p:cNvSpPr>
          <p:nvPr>
            <p:ph type="ftr" idx="11"/>
          </p:nvPr>
        </p:nvSpPr>
        <p:spPr>
          <a:xfrm>
            <a:off x="253898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50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64" name="Google Shape;464;p50" title="Titl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50"/>
          <p:cNvSpPr txBox="1">
            <a:spLocks noGrp="1"/>
          </p:cNvSpPr>
          <p:nvPr>
            <p:ph type="body" idx="1"/>
          </p:nvPr>
        </p:nvSpPr>
        <p:spPr>
          <a:xfrm>
            <a:off x="389008" y="1253943"/>
            <a:ext cx="8126400" cy="3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ayout 01">
  <p:cSld name="Text Layout 0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 title="Bullet Points"/>
          <p:cNvSpPr txBox="1">
            <a:spLocks noGrp="1"/>
          </p:cNvSpPr>
          <p:nvPr>
            <p:ph type="body" idx="1"/>
          </p:nvPr>
        </p:nvSpPr>
        <p:spPr>
          <a:xfrm>
            <a:off x="398533" y="2397686"/>
            <a:ext cx="3707100" cy="22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8" name="Google Shape;468;p51"/>
          <p:cNvSpPr/>
          <p:nvPr/>
        </p:nvSpPr>
        <p:spPr>
          <a:xfrm rot="10800000">
            <a:off x="1379700" y="0"/>
            <a:ext cx="7764300" cy="4229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1"/>
          <p:cNvSpPr/>
          <p:nvPr/>
        </p:nvSpPr>
        <p:spPr>
          <a:xfrm flipH="1">
            <a:off x="2233575" y="-4"/>
            <a:ext cx="3090900" cy="981000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0" name="Google Shape;470;p51"/>
          <p:cNvCxnSpPr/>
          <p:nvPr/>
        </p:nvCxnSpPr>
        <p:spPr>
          <a:xfrm rot="10800000" flipH="1">
            <a:off x="4781550" y="3785458"/>
            <a:ext cx="1143300" cy="1352400"/>
          </a:xfrm>
          <a:prstGeom prst="straightConnector1">
            <a:avLst/>
          </a:prstGeom>
          <a:noFill/>
          <a:ln w="9525" cap="flat" cmpd="sng">
            <a:solidFill>
              <a:srgbClr val="EAB2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1" name="Google Shape;471;p51" title="Subtitle"/>
          <p:cNvSpPr txBox="1">
            <a:spLocks noGrp="1"/>
          </p:cNvSpPr>
          <p:nvPr>
            <p:ph type="body" idx="2"/>
          </p:nvPr>
        </p:nvSpPr>
        <p:spPr>
          <a:xfrm>
            <a:off x="398534" y="1922608"/>
            <a:ext cx="55068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2" name="Google Shape;472;p51" title="Title "/>
          <p:cNvSpPr txBox="1">
            <a:spLocks noGrp="1"/>
          </p:cNvSpPr>
          <p:nvPr>
            <p:ph type="title"/>
          </p:nvPr>
        </p:nvSpPr>
        <p:spPr>
          <a:xfrm>
            <a:off x="398533" y="981363"/>
            <a:ext cx="55068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51"/>
          <p:cNvSpPr>
            <a:spLocks noGrp="1"/>
          </p:cNvSpPr>
          <p:nvPr>
            <p:ph type="pic" idx="3"/>
          </p:nvPr>
        </p:nvSpPr>
        <p:spPr>
          <a:xfrm>
            <a:off x="4953000" y="0"/>
            <a:ext cx="4191000" cy="5154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4" name="Google Shape;474;p51"/>
          <p:cNvSpPr txBox="1">
            <a:spLocks noGrp="1"/>
          </p:cNvSpPr>
          <p:nvPr>
            <p:ph type="ftr" idx="11"/>
          </p:nvPr>
        </p:nvSpPr>
        <p:spPr>
          <a:xfrm>
            <a:off x="253898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51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31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Image">
  <p:cSld name="Title Slide with Image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2"/>
          <p:cNvSpPr/>
          <p:nvPr/>
        </p:nvSpPr>
        <p:spPr>
          <a:xfrm rot="10800000" flipH="1">
            <a:off x="0" y="78"/>
            <a:ext cx="7968900" cy="4053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8" name="Google Shape;478;p52"/>
          <p:cNvCxnSpPr/>
          <p:nvPr/>
        </p:nvCxnSpPr>
        <p:spPr>
          <a:xfrm rot="10800000" flipH="1">
            <a:off x="0" y="42"/>
            <a:ext cx="4523100" cy="22533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9" name="Google Shape;479;p52"/>
          <p:cNvSpPr>
            <a:spLocks noGrp="1"/>
          </p:cNvSpPr>
          <p:nvPr>
            <p:ph type="pic" idx="2"/>
          </p:nvPr>
        </p:nvSpPr>
        <p:spPr>
          <a:xfrm>
            <a:off x="1262549" y="645708"/>
            <a:ext cx="3321300" cy="3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480" name="Google Shape;480;p52"/>
          <p:cNvCxnSpPr/>
          <p:nvPr/>
        </p:nvCxnSpPr>
        <p:spPr>
          <a:xfrm rot="10800000" flipH="1">
            <a:off x="6753226" y="2943449"/>
            <a:ext cx="2391000" cy="1266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1" name="Google Shape;481;p52" title="Title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2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52" title="Subtitle"/>
          <p:cNvSpPr txBox="1">
            <a:spLocks noGrp="1"/>
          </p:cNvSpPr>
          <p:nvPr>
            <p:ph type="subTitle" idx="1"/>
          </p:nvPr>
        </p:nvSpPr>
        <p:spPr>
          <a:xfrm>
            <a:off x="4781411" y="2730749"/>
            <a:ext cx="364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483" name="Google Shape;483;p52"/>
          <p:cNvCxnSpPr/>
          <p:nvPr/>
        </p:nvCxnSpPr>
        <p:spPr>
          <a:xfrm rot="10800000" flipH="1">
            <a:off x="-13378" y="3524902"/>
            <a:ext cx="1439700" cy="750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ayout 02">
  <p:cSld name="Text Layout 0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3"/>
          <p:cNvSpPr/>
          <p:nvPr/>
        </p:nvSpPr>
        <p:spPr>
          <a:xfrm rot="10800000">
            <a:off x="1379700" y="0"/>
            <a:ext cx="7764300" cy="4229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3"/>
          <p:cNvSpPr>
            <a:spLocks noGrp="1"/>
          </p:cNvSpPr>
          <p:nvPr>
            <p:ph type="pic" idx="2"/>
          </p:nvPr>
        </p:nvSpPr>
        <p:spPr>
          <a:xfrm>
            <a:off x="4627633" y="1076325"/>
            <a:ext cx="4516500" cy="406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274325" bIns="34275" anchor="ctr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7" name="Google Shape;487;p53" title="Bullet Points"/>
          <p:cNvSpPr txBox="1">
            <a:spLocks noGrp="1"/>
          </p:cNvSpPr>
          <p:nvPr>
            <p:ph type="body" idx="1"/>
          </p:nvPr>
        </p:nvSpPr>
        <p:spPr>
          <a:xfrm>
            <a:off x="398533" y="2397686"/>
            <a:ext cx="3707100" cy="22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8" name="Google Shape;488;p53"/>
          <p:cNvSpPr/>
          <p:nvPr/>
        </p:nvSpPr>
        <p:spPr>
          <a:xfrm flipH="1">
            <a:off x="2233575" y="-4"/>
            <a:ext cx="3090900" cy="981000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9" name="Google Shape;489;p53"/>
          <p:cNvCxnSpPr/>
          <p:nvPr/>
        </p:nvCxnSpPr>
        <p:spPr>
          <a:xfrm rot="10800000" flipH="1">
            <a:off x="7764236" y="889350"/>
            <a:ext cx="1379700" cy="1225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0" name="Google Shape;490;p53" title="Subtitle"/>
          <p:cNvSpPr txBox="1">
            <a:spLocks noGrp="1"/>
          </p:cNvSpPr>
          <p:nvPr>
            <p:ph type="body" idx="3"/>
          </p:nvPr>
        </p:nvSpPr>
        <p:spPr>
          <a:xfrm>
            <a:off x="398534" y="1922608"/>
            <a:ext cx="55068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1" name="Google Shape;491;p53"/>
          <p:cNvSpPr txBox="1"/>
          <p:nvPr/>
        </p:nvSpPr>
        <p:spPr>
          <a:xfrm>
            <a:off x="8305038" y="178308"/>
            <a:ext cx="61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94C"/>
              </a:buClr>
              <a:buSzPts val="2600"/>
              <a:buFont typeface="Arial Black"/>
              <a:buNone/>
            </a:pPr>
            <a:r>
              <a:rPr lang="vi" sz="2600" b="1" i="0" u="none" strike="noStrike" cap="none">
                <a:solidFill>
                  <a:srgbClr val="00194C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492" name="Google Shape;492;p53" title="Title "/>
          <p:cNvSpPr txBox="1">
            <a:spLocks noGrp="1"/>
          </p:cNvSpPr>
          <p:nvPr>
            <p:ph type="title"/>
          </p:nvPr>
        </p:nvSpPr>
        <p:spPr>
          <a:xfrm>
            <a:off x="398533" y="981363"/>
            <a:ext cx="55068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53"/>
          <p:cNvSpPr txBox="1">
            <a:spLocks noGrp="1"/>
          </p:cNvSpPr>
          <p:nvPr>
            <p:ph type="ftr" idx="11"/>
          </p:nvPr>
        </p:nvSpPr>
        <p:spPr>
          <a:xfrm>
            <a:off x="253898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53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31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ion with Subtitle">
  <p:cSld name="Comparision with Subtitle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6" name="Google Shape;496;p54"/>
          <p:cNvCxnSpPr/>
          <p:nvPr/>
        </p:nvCxnSpPr>
        <p:spPr>
          <a:xfrm rot="10800000">
            <a:off x="-6771" y="2725617"/>
            <a:ext cx="1434300" cy="117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97" name="Google Shape;497;p54"/>
          <p:cNvGrpSpPr/>
          <p:nvPr/>
        </p:nvGrpSpPr>
        <p:grpSpPr>
          <a:xfrm flipH="1">
            <a:off x="5670930" y="1"/>
            <a:ext cx="3573049" cy="2655711"/>
            <a:chOff x="-124265" y="-1"/>
            <a:chExt cx="4764065" cy="3367200"/>
          </a:xfrm>
        </p:grpSpPr>
        <p:sp>
          <p:nvSpPr>
            <p:cNvPr id="498" name="Google Shape;498;p54"/>
            <p:cNvSpPr/>
            <p:nvPr/>
          </p:nvSpPr>
          <p:spPr>
            <a:xfrm>
              <a:off x="0" y="-1"/>
              <a:ext cx="4639800" cy="3367200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9" name="Google Shape;499;p54"/>
            <p:cNvCxnSpPr/>
            <p:nvPr/>
          </p:nvCxnSpPr>
          <p:spPr>
            <a:xfrm rot="10800000" flipH="1">
              <a:off x="1433638" y="93"/>
              <a:ext cx="1241100" cy="9165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00" name="Google Shape;500;p54"/>
            <p:cNvSpPr/>
            <p:nvPr/>
          </p:nvSpPr>
          <p:spPr>
            <a:xfrm rot="-2178996">
              <a:off x="-192216" y="1140830"/>
              <a:ext cx="1354503" cy="21481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54"/>
          <p:cNvSpPr txBox="1">
            <a:spLocks noGrp="1"/>
          </p:cNvSpPr>
          <p:nvPr>
            <p:ph type="body" idx="1"/>
          </p:nvPr>
        </p:nvSpPr>
        <p:spPr>
          <a:xfrm>
            <a:off x="390523" y="1578666"/>
            <a:ext cx="41064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2" name="Google Shape;502;p54" title="Bullet Points"/>
          <p:cNvSpPr txBox="1">
            <a:spLocks noGrp="1"/>
          </p:cNvSpPr>
          <p:nvPr>
            <p:ph type="body" idx="2"/>
          </p:nvPr>
        </p:nvSpPr>
        <p:spPr>
          <a:xfrm>
            <a:off x="390523" y="2164557"/>
            <a:ext cx="4106400" cy="2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3" name="Google Shape;503;p54"/>
          <p:cNvSpPr txBox="1">
            <a:spLocks noGrp="1"/>
          </p:cNvSpPr>
          <p:nvPr>
            <p:ph type="body" idx="3"/>
          </p:nvPr>
        </p:nvSpPr>
        <p:spPr>
          <a:xfrm>
            <a:off x="4640035" y="1578666"/>
            <a:ext cx="41067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4" name="Google Shape;504;p54" title="Bullet Points"/>
          <p:cNvSpPr txBox="1">
            <a:spLocks noGrp="1"/>
          </p:cNvSpPr>
          <p:nvPr>
            <p:ph type="body" idx="4"/>
          </p:nvPr>
        </p:nvSpPr>
        <p:spPr>
          <a:xfrm>
            <a:off x="4640035" y="2164557"/>
            <a:ext cx="4106700" cy="2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5" name="Google Shape;505;p54" title="Subtitle"/>
          <p:cNvSpPr txBox="1">
            <a:spLocks noGrp="1"/>
          </p:cNvSpPr>
          <p:nvPr>
            <p:ph type="body" idx="5"/>
          </p:nvPr>
        </p:nvSpPr>
        <p:spPr>
          <a:xfrm>
            <a:off x="390370" y="1032699"/>
            <a:ext cx="55263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6" name="Google Shape;506;p54"/>
          <p:cNvSpPr txBox="1"/>
          <p:nvPr/>
        </p:nvSpPr>
        <p:spPr>
          <a:xfrm>
            <a:off x="8304284" y="176799"/>
            <a:ext cx="61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94C"/>
              </a:buClr>
              <a:buSzPts val="2600"/>
              <a:buFont typeface="Arial Black"/>
              <a:buNone/>
            </a:pPr>
            <a:r>
              <a:rPr lang="vi" sz="2600" b="1" i="0" u="none" strike="noStrike" cap="none">
                <a:solidFill>
                  <a:srgbClr val="00194C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507" name="Google Shape;507;p54"/>
          <p:cNvSpPr/>
          <p:nvPr/>
        </p:nvSpPr>
        <p:spPr>
          <a:xfrm flipH="1">
            <a:off x="5010081" y="1"/>
            <a:ext cx="1085700" cy="47940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54"/>
          <p:cNvSpPr txBox="1">
            <a:spLocks noGrp="1"/>
          </p:cNvSpPr>
          <p:nvPr>
            <p:ph type="ftr" idx="11"/>
          </p:nvPr>
        </p:nvSpPr>
        <p:spPr>
          <a:xfrm>
            <a:off x="253898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54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10" name="Google Shape;510;p54" title="Titl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 txBox="1"/>
          <p:nvPr/>
        </p:nvSpPr>
        <p:spPr>
          <a:xfrm>
            <a:off x="8304284" y="176799"/>
            <a:ext cx="61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94C"/>
              </a:buClr>
              <a:buSzPts val="2600"/>
              <a:buFont typeface="Arial Black"/>
              <a:buNone/>
            </a:pPr>
            <a:r>
              <a:rPr lang="vi" sz="2600" b="1" i="0" u="none" strike="noStrike" cap="none">
                <a:solidFill>
                  <a:srgbClr val="00194C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grpSp>
        <p:nvGrpSpPr>
          <p:cNvPr id="513" name="Google Shape;513;p55"/>
          <p:cNvGrpSpPr/>
          <p:nvPr/>
        </p:nvGrpSpPr>
        <p:grpSpPr>
          <a:xfrm flipH="1">
            <a:off x="5670930" y="1"/>
            <a:ext cx="3573049" cy="2655711"/>
            <a:chOff x="-124265" y="-1"/>
            <a:chExt cx="4764065" cy="3367200"/>
          </a:xfrm>
        </p:grpSpPr>
        <p:sp>
          <p:nvSpPr>
            <p:cNvPr id="514" name="Google Shape;514;p55"/>
            <p:cNvSpPr/>
            <p:nvPr/>
          </p:nvSpPr>
          <p:spPr>
            <a:xfrm>
              <a:off x="0" y="-1"/>
              <a:ext cx="4639800" cy="3367200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15" name="Google Shape;515;p55"/>
            <p:cNvCxnSpPr/>
            <p:nvPr/>
          </p:nvCxnSpPr>
          <p:spPr>
            <a:xfrm rot="10800000" flipH="1">
              <a:off x="1433638" y="93"/>
              <a:ext cx="1241100" cy="9165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16" name="Google Shape;516;p55"/>
            <p:cNvSpPr/>
            <p:nvPr/>
          </p:nvSpPr>
          <p:spPr>
            <a:xfrm rot="-2178996">
              <a:off x="-192216" y="1140830"/>
              <a:ext cx="1354503" cy="21481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7" name="Google Shape;517;p55"/>
          <p:cNvSpPr/>
          <p:nvPr/>
        </p:nvSpPr>
        <p:spPr>
          <a:xfrm flipH="1">
            <a:off x="5010081" y="1"/>
            <a:ext cx="1085700" cy="47940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55" title="Subtitle"/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3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9" name="Google Shape;519;p55"/>
          <p:cNvSpPr txBox="1">
            <a:spLocks noGrp="1"/>
          </p:cNvSpPr>
          <p:nvPr>
            <p:ph type="ftr" idx="11"/>
          </p:nvPr>
        </p:nvSpPr>
        <p:spPr>
          <a:xfrm>
            <a:off x="253898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55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21" name="Google Shape;521;p55" title="Titl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55"/>
          <p:cNvSpPr txBox="1">
            <a:spLocks noGrp="1"/>
          </p:cNvSpPr>
          <p:nvPr>
            <p:ph type="body" idx="2"/>
          </p:nvPr>
        </p:nvSpPr>
        <p:spPr>
          <a:xfrm>
            <a:off x="398861" y="1504321"/>
            <a:ext cx="39192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3" name="Google Shape;523;p55" title="Chart"/>
          <p:cNvSpPr>
            <a:spLocks noGrp="1"/>
          </p:cNvSpPr>
          <p:nvPr>
            <p:ph type="chart" idx="3"/>
          </p:nvPr>
        </p:nvSpPr>
        <p:spPr>
          <a:xfrm>
            <a:off x="4347086" y="1504321"/>
            <a:ext cx="4289700" cy="30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 title="Title"/>
          <p:cNvSpPr txBox="1">
            <a:spLocks noGrp="1"/>
          </p:cNvSpPr>
          <p:nvPr>
            <p:ph type="ctrTitle"/>
          </p:nvPr>
        </p:nvSpPr>
        <p:spPr>
          <a:xfrm>
            <a:off x="4781791" y="1365767"/>
            <a:ext cx="36402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57"/>
          <p:cNvSpPr txBox="1">
            <a:spLocks noGrp="1"/>
          </p:cNvSpPr>
          <p:nvPr>
            <p:ph type="body" idx="1"/>
          </p:nvPr>
        </p:nvSpPr>
        <p:spPr>
          <a:xfrm>
            <a:off x="5117197" y="2595872"/>
            <a:ext cx="25845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2" name="Google Shape;532;p57"/>
          <p:cNvSpPr txBox="1">
            <a:spLocks noGrp="1"/>
          </p:cNvSpPr>
          <p:nvPr>
            <p:ph type="body" idx="2"/>
          </p:nvPr>
        </p:nvSpPr>
        <p:spPr>
          <a:xfrm>
            <a:off x="5117197" y="2879588"/>
            <a:ext cx="25845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3" name="Google Shape;533;p57"/>
          <p:cNvSpPr txBox="1">
            <a:spLocks noGrp="1"/>
          </p:cNvSpPr>
          <p:nvPr>
            <p:ph type="body" idx="3"/>
          </p:nvPr>
        </p:nvSpPr>
        <p:spPr>
          <a:xfrm>
            <a:off x="5117196" y="3162502"/>
            <a:ext cx="25845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4" name="Google Shape;534;p57"/>
          <p:cNvSpPr txBox="1">
            <a:spLocks noGrp="1"/>
          </p:cNvSpPr>
          <p:nvPr>
            <p:ph type="body" idx="4"/>
          </p:nvPr>
        </p:nvSpPr>
        <p:spPr>
          <a:xfrm>
            <a:off x="5117197" y="3446218"/>
            <a:ext cx="25845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5" name="Google Shape;535;p57"/>
          <p:cNvSpPr/>
          <p:nvPr/>
        </p:nvSpPr>
        <p:spPr>
          <a:xfrm>
            <a:off x="4844203" y="2628935"/>
            <a:ext cx="194130" cy="1941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ill Sans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6" name="Google Shape;536;p57"/>
          <p:cNvSpPr/>
          <p:nvPr/>
        </p:nvSpPr>
        <p:spPr>
          <a:xfrm>
            <a:off x="4880716" y="2923489"/>
            <a:ext cx="121122" cy="222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ill Sans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7" name="Google Shape;537;p57"/>
          <p:cNvSpPr/>
          <p:nvPr/>
        </p:nvSpPr>
        <p:spPr>
          <a:xfrm>
            <a:off x="4844203" y="3245959"/>
            <a:ext cx="194130" cy="1412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ill Sans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8" name="Google Shape;538;p57"/>
          <p:cNvSpPr/>
          <p:nvPr/>
        </p:nvSpPr>
        <p:spPr>
          <a:xfrm>
            <a:off x="4853787" y="3487562"/>
            <a:ext cx="175014" cy="175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ill Sans"/>
              <a:buNone/>
            </a:pPr>
            <a:endParaRPr sz="2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9" name="Google Shape;539;p57"/>
          <p:cNvSpPr/>
          <p:nvPr/>
        </p:nvSpPr>
        <p:spPr>
          <a:xfrm rot="10800000" flipH="1">
            <a:off x="0" y="78"/>
            <a:ext cx="7968900" cy="4053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0" name="Google Shape;540;p57"/>
          <p:cNvCxnSpPr/>
          <p:nvPr/>
        </p:nvCxnSpPr>
        <p:spPr>
          <a:xfrm rot="10800000" flipH="1">
            <a:off x="0" y="42"/>
            <a:ext cx="4523100" cy="22533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1" name="Google Shape;541;p57"/>
          <p:cNvCxnSpPr/>
          <p:nvPr/>
        </p:nvCxnSpPr>
        <p:spPr>
          <a:xfrm rot="10800000" flipH="1">
            <a:off x="6753226" y="2943449"/>
            <a:ext cx="2391000" cy="1266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2" name="Google Shape;542;p57"/>
          <p:cNvCxnSpPr/>
          <p:nvPr/>
        </p:nvCxnSpPr>
        <p:spPr>
          <a:xfrm rot="10800000" flipH="1">
            <a:off x="-13378" y="3524902"/>
            <a:ext cx="1439700" cy="750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3" name="Google Shape;543;p57"/>
          <p:cNvSpPr>
            <a:spLocks noGrp="1"/>
          </p:cNvSpPr>
          <p:nvPr>
            <p:ph type="pic" idx="5"/>
          </p:nvPr>
        </p:nvSpPr>
        <p:spPr>
          <a:xfrm>
            <a:off x="1262549" y="645708"/>
            <a:ext cx="3321300" cy="3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/>
          <p:nvPr/>
        </p:nvSpPr>
        <p:spPr>
          <a:xfrm rot="10800000" flipH="1">
            <a:off x="0" y="78"/>
            <a:ext cx="7968900" cy="4053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6" name="Google Shape;546;p58"/>
          <p:cNvCxnSpPr/>
          <p:nvPr/>
        </p:nvCxnSpPr>
        <p:spPr>
          <a:xfrm rot="10800000" flipH="1">
            <a:off x="0" y="42"/>
            <a:ext cx="4523100" cy="22533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7" name="Google Shape;547;p58"/>
          <p:cNvCxnSpPr/>
          <p:nvPr/>
        </p:nvCxnSpPr>
        <p:spPr>
          <a:xfrm rot="10800000" flipH="1">
            <a:off x="6753226" y="2943449"/>
            <a:ext cx="2391000" cy="1266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8" name="Google Shape;548;p58" title="Title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2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58" title="Subtitle"/>
          <p:cNvSpPr txBox="1">
            <a:spLocks noGrp="1"/>
          </p:cNvSpPr>
          <p:nvPr>
            <p:ph type="subTitle" idx="1"/>
          </p:nvPr>
        </p:nvSpPr>
        <p:spPr>
          <a:xfrm>
            <a:off x="4781411" y="2730749"/>
            <a:ext cx="364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550" name="Google Shape;550;p58"/>
          <p:cNvCxnSpPr/>
          <p:nvPr/>
        </p:nvCxnSpPr>
        <p:spPr>
          <a:xfrm rot="10800000" flipH="1">
            <a:off x="-13378" y="3524902"/>
            <a:ext cx="1439700" cy="750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9"/>
          <p:cNvSpPr/>
          <p:nvPr/>
        </p:nvSpPr>
        <p:spPr>
          <a:xfrm rot="10800000" flipH="1">
            <a:off x="0" y="78"/>
            <a:ext cx="7968900" cy="4053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59"/>
          <p:cNvSpPr/>
          <p:nvPr/>
        </p:nvSpPr>
        <p:spPr>
          <a:xfrm rot="-1641058">
            <a:off x="-477930" y="2691136"/>
            <a:ext cx="2895265" cy="1310237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4" name="Google Shape;554;p59"/>
          <p:cNvCxnSpPr/>
          <p:nvPr/>
        </p:nvCxnSpPr>
        <p:spPr>
          <a:xfrm rot="10800000" flipH="1">
            <a:off x="0" y="757497"/>
            <a:ext cx="1338900" cy="6807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5" name="Google Shape;555;p59" title="Title"/>
          <p:cNvSpPr txBox="1">
            <a:spLocks noGrp="1"/>
          </p:cNvSpPr>
          <p:nvPr>
            <p:ph type="title"/>
          </p:nvPr>
        </p:nvSpPr>
        <p:spPr>
          <a:xfrm>
            <a:off x="4712882" y="1490565"/>
            <a:ext cx="3683700" cy="13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59" title="Subtitle"/>
          <p:cNvSpPr txBox="1">
            <a:spLocks noGrp="1"/>
          </p:cNvSpPr>
          <p:nvPr>
            <p:ph type="body" idx="1"/>
          </p:nvPr>
        </p:nvSpPr>
        <p:spPr>
          <a:xfrm>
            <a:off x="4712882" y="2844035"/>
            <a:ext cx="36837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557" name="Google Shape;557;p59"/>
          <p:cNvCxnSpPr/>
          <p:nvPr/>
        </p:nvCxnSpPr>
        <p:spPr>
          <a:xfrm rot="10800000" flipH="1">
            <a:off x="6753226" y="2943449"/>
            <a:ext cx="2391000" cy="1266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8" name="Google Shape;558;p59"/>
          <p:cNvSpPr/>
          <p:nvPr/>
        </p:nvSpPr>
        <p:spPr>
          <a:xfrm>
            <a:off x="5815584" y="0"/>
            <a:ext cx="1694100" cy="557100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9" name="Google Shape;559;p59"/>
          <p:cNvCxnSpPr/>
          <p:nvPr/>
        </p:nvCxnSpPr>
        <p:spPr>
          <a:xfrm rot="10800000" flipH="1">
            <a:off x="0" y="306383"/>
            <a:ext cx="4946700" cy="25524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60" name="Google Shape;560;p59"/>
          <p:cNvCxnSpPr/>
          <p:nvPr/>
        </p:nvCxnSpPr>
        <p:spPr>
          <a:xfrm rot="10800000" flipH="1">
            <a:off x="-13378" y="3950099"/>
            <a:ext cx="1439700" cy="750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1" name="Google Shape;561;p59"/>
          <p:cNvSpPr/>
          <p:nvPr/>
        </p:nvSpPr>
        <p:spPr>
          <a:xfrm rot="-1640934">
            <a:off x="-104219" y="2555304"/>
            <a:ext cx="1078780" cy="177383"/>
          </a:xfrm>
          <a:prstGeom prst="parallelogram">
            <a:avLst>
              <a:gd name="adj" fmla="val 5321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7">
          <p15:clr>
            <a:srgbClr val="FBAE40"/>
          </p15:clr>
        </p15:guide>
        <p15:guide id="2" pos="2880">
          <p15:clr>
            <a:srgbClr val="FBAE40"/>
          </p15:clr>
        </p15:guide>
        <p15:guide id="3" pos="107">
          <p15:clr>
            <a:srgbClr val="FBAE40"/>
          </p15:clr>
        </p15:guide>
        <p15:guide id="4" orient="horz" pos="3127">
          <p15:clr>
            <a:srgbClr val="FBAE40"/>
          </p15:clr>
        </p15:guide>
        <p15:guide id="5" pos="5653">
          <p15:clr>
            <a:srgbClr val="FBAE40"/>
          </p15:clr>
        </p15:guide>
        <p15:guide id="6" orient="horz" pos="10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3" name="Google Shape;563;p60"/>
          <p:cNvCxnSpPr/>
          <p:nvPr/>
        </p:nvCxnSpPr>
        <p:spPr>
          <a:xfrm rot="10800000">
            <a:off x="-6771" y="2725617"/>
            <a:ext cx="1434300" cy="117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64" name="Google Shape;564;p60"/>
          <p:cNvGrpSpPr/>
          <p:nvPr/>
        </p:nvGrpSpPr>
        <p:grpSpPr>
          <a:xfrm flipH="1">
            <a:off x="5670930" y="1"/>
            <a:ext cx="3573049" cy="2655711"/>
            <a:chOff x="-124265" y="-1"/>
            <a:chExt cx="4764065" cy="3367200"/>
          </a:xfrm>
        </p:grpSpPr>
        <p:sp>
          <p:nvSpPr>
            <p:cNvPr id="565" name="Google Shape;565;p60"/>
            <p:cNvSpPr/>
            <p:nvPr/>
          </p:nvSpPr>
          <p:spPr>
            <a:xfrm>
              <a:off x="0" y="-1"/>
              <a:ext cx="4639800" cy="3367200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66" name="Google Shape;566;p60"/>
            <p:cNvCxnSpPr/>
            <p:nvPr/>
          </p:nvCxnSpPr>
          <p:spPr>
            <a:xfrm rot="10800000" flipH="1">
              <a:off x="1433638" y="93"/>
              <a:ext cx="1241100" cy="9165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67" name="Google Shape;567;p60"/>
            <p:cNvSpPr/>
            <p:nvPr/>
          </p:nvSpPr>
          <p:spPr>
            <a:xfrm rot="-2178996">
              <a:off x="-192216" y="1140830"/>
              <a:ext cx="1354503" cy="21481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8" name="Google Shape;568;p60"/>
          <p:cNvSpPr txBox="1"/>
          <p:nvPr/>
        </p:nvSpPr>
        <p:spPr>
          <a:xfrm>
            <a:off x="8304284" y="176799"/>
            <a:ext cx="61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067"/>
              </a:buClr>
              <a:buSzPts val="2600"/>
              <a:buFont typeface="Arial Black"/>
              <a:buNone/>
            </a:pPr>
            <a:r>
              <a:rPr lang="vi" sz="2600" b="1" i="0" u="none" strike="noStrike" cap="none">
                <a:solidFill>
                  <a:srgbClr val="014067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569" name="Google Shape;569;p60"/>
          <p:cNvSpPr/>
          <p:nvPr/>
        </p:nvSpPr>
        <p:spPr>
          <a:xfrm flipH="1">
            <a:off x="5010081" y="1"/>
            <a:ext cx="1085700" cy="47940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60"/>
          <p:cNvSpPr txBox="1">
            <a:spLocks noGrp="1"/>
          </p:cNvSpPr>
          <p:nvPr>
            <p:ph type="ftr" idx="11"/>
          </p:nvPr>
        </p:nvSpPr>
        <p:spPr>
          <a:xfrm>
            <a:off x="253898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60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72" name="Google Shape;572;p60" title="Titl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60"/>
          <p:cNvSpPr txBox="1">
            <a:spLocks noGrp="1"/>
          </p:cNvSpPr>
          <p:nvPr>
            <p:ph type="body" idx="1"/>
          </p:nvPr>
        </p:nvSpPr>
        <p:spPr>
          <a:xfrm>
            <a:off x="389008" y="1260872"/>
            <a:ext cx="40371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4" name="Google Shape;574;p60"/>
          <p:cNvSpPr txBox="1">
            <a:spLocks noGrp="1"/>
          </p:cNvSpPr>
          <p:nvPr>
            <p:ph type="body" idx="2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5" name="Google Shape;575;p60"/>
          <p:cNvSpPr txBox="1">
            <a:spLocks noGrp="1"/>
          </p:cNvSpPr>
          <p:nvPr>
            <p:ph type="body" idx="3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6" name="Google Shape;576;p60"/>
          <p:cNvSpPr txBox="1">
            <a:spLocks noGrp="1"/>
          </p:cNvSpPr>
          <p:nvPr>
            <p:ph type="body" idx="4"/>
          </p:nvPr>
        </p:nvSpPr>
        <p:spPr>
          <a:xfrm>
            <a:off x="389008" y="1878806"/>
            <a:ext cx="40437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1"/>
          <p:cNvSpPr/>
          <p:nvPr/>
        </p:nvSpPr>
        <p:spPr>
          <a:xfrm rot="10800000" flipH="1">
            <a:off x="0" y="78"/>
            <a:ext cx="7968900" cy="4053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9" name="Google Shape;579;p61"/>
          <p:cNvCxnSpPr/>
          <p:nvPr/>
        </p:nvCxnSpPr>
        <p:spPr>
          <a:xfrm rot="10800000" flipH="1">
            <a:off x="0" y="42"/>
            <a:ext cx="4523100" cy="22533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0" name="Google Shape;580;p61"/>
          <p:cNvCxnSpPr/>
          <p:nvPr/>
        </p:nvCxnSpPr>
        <p:spPr>
          <a:xfrm rot="10800000" flipH="1">
            <a:off x="6753226" y="2943449"/>
            <a:ext cx="2391000" cy="1266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1" name="Google Shape;581;p61" title="Title"/>
          <p:cNvSpPr txBox="1">
            <a:spLocks noGrp="1"/>
          </p:cNvSpPr>
          <p:nvPr>
            <p:ph type="ctrTitle"/>
          </p:nvPr>
        </p:nvSpPr>
        <p:spPr>
          <a:xfrm>
            <a:off x="539378" y="3280527"/>
            <a:ext cx="39837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582" name="Google Shape;582;p61"/>
          <p:cNvCxnSpPr/>
          <p:nvPr/>
        </p:nvCxnSpPr>
        <p:spPr>
          <a:xfrm rot="10800000" flipH="1">
            <a:off x="-13378" y="3524902"/>
            <a:ext cx="1439700" cy="750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3" name="Google Shape;583;p61"/>
          <p:cNvSpPr txBox="1">
            <a:spLocks noGrp="1"/>
          </p:cNvSpPr>
          <p:nvPr>
            <p:ph type="body" idx="1"/>
          </p:nvPr>
        </p:nvSpPr>
        <p:spPr>
          <a:xfrm>
            <a:off x="539378" y="4275802"/>
            <a:ext cx="39837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4" name="Google Shape;584;p61"/>
          <p:cNvSpPr txBox="1">
            <a:spLocks noGrp="1"/>
          </p:cNvSpPr>
          <p:nvPr>
            <p:ph type="body" idx="2"/>
          </p:nvPr>
        </p:nvSpPr>
        <p:spPr>
          <a:xfrm>
            <a:off x="4620987" y="1718035"/>
            <a:ext cx="43530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2"/>
          <p:cNvSpPr/>
          <p:nvPr/>
        </p:nvSpPr>
        <p:spPr>
          <a:xfrm rot="10800000" flipH="1">
            <a:off x="0" y="78"/>
            <a:ext cx="7968900" cy="4053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7" name="Google Shape;587;p62"/>
          <p:cNvCxnSpPr/>
          <p:nvPr/>
        </p:nvCxnSpPr>
        <p:spPr>
          <a:xfrm rot="10800000" flipH="1">
            <a:off x="0" y="42"/>
            <a:ext cx="4523100" cy="22533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8" name="Google Shape;588;p62"/>
          <p:cNvCxnSpPr/>
          <p:nvPr/>
        </p:nvCxnSpPr>
        <p:spPr>
          <a:xfrm rot="10800000" flipH="1">
            <a:off x="6753226" y="2943449"/>
            <a:ext cx="2391000" cy="1266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9" name="Google Shape;589;p62" title="Title"/>
          <p:cNvSpPr txBox="1">
            <a:spLocks noGrp="1"/>
          </p:cNvSpPr>
          <p:nvPr>
            <p:ph type="ctrTitle"/>
          </p:nvPr>
        </p:nvSpPr>
        <p:spPr>
          <a:xfrm>
            <a:off x="539378" y="3280527"/>
            <a:ext cx="39837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62"/>
          <p:cNvCxnSpPr/>
          <p:nvPr/>
        </p:nvCxnSpPr>
        <p:spPr>
          <a:xfrm rot="10800000" flipH="1">
            <a:off x="-13378" y="3524902"/>
            <a:ext cx="1439700" cy="750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1" name="Google Shape;591;p62"/>
          <p:cNvSpPr txBox="1">
            <a:spLocks noGrp="1"/>
          </p:cNvSpPr>
          <p:nvPr>
            <p:ph type="body" idx="1"/>
          </p:nvPr>
        </p:nvSpPr>
        <p:spPr>
          <a:xfrm>
            <a:off x="539378" y="4275802"/>
            <a:ext cx="39837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2" name="Google Shape;592;p62"/>
          <p:cNvSpPr>
            <a:spLocks noGrp="1"/>
          </p:cNvSpPr>
          <p:nvPr>
            <p:ph type="pic" idx="2"/>
          </p:nvPr>
        </p:nvSpPr>
        <p:spPr>
          <a:xfrm>
            <a:off x="4687477" y="1703895"/>
            <a:ext cx="42861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4"/>
          <p:cNvSpPr txBox="1"/>
          <p:nvPr/>
        </p:nvSpPr>
        <p:spPr>
          <a:xfrm>
            <a:off x="8304284" y="176799"/>
            <a:ext cx="61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94C"/>
              </a:buClr>
              <a:buSzPts val="2600"/>
              <a:buFont typeface="Arial Black"/>
              <a:buNone/>
            </a:pPr>
            <a:r>
              <a:rPr lang="vi" sz="2600" b="1" i="0" u="none" strike="noStrike" cap="none">
                <a:solidFill>
                  <a:srgbClr val="00194C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grpSp>
        <p:nvGrpSpPr>
          <p:cNvPr id="604" name="Google Shape;604;p64"/>
          <p:cNvGrpSpPr/>
          <p:nvPr/>
        </p:nvGrpSpPr>
        <p:grpSpPr>
          <a:xfrm flipH="1">
            <a:off x="5670930" y="1"/>
            <a:ext cx="3573049" cy="2655711"/>
            <a:chOff x="-124265" y="-1"/>
            <a:chExt cx="4764065" cy="3367200"/>
          </a:xfrm>
        </p:grpSpPr>
        <p:sp>
          <p:nvSpPr>
            <p:cNvPr id="605" name="Google Shape;605;p64"/>
            <p:cNvSpPr/>
            <p:nvPr/>
          </p:nvSpPr>
          <p:spPr>
            <a:xfrm>
              <a:off x="0" y="-1"/>
              <a:ext cx="4639800" cy="3367200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06" name="Google Shape;606;p64"/>
            <p:cNvCxnSpPr/>
            <p:nvPr/>
          </p:nvCxnSpPr>
          <p:spPr>
            <a:xfrm rot="10800000" flipH="1">
              <a:off x="1433638" y="93"/>
              <a:ext cx="1241100" cy="9165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7" name="Google Shape;607;p64"/>
            <p:cNvSpPr/>
            <p:nvPr/>
          </p:nvSpPr>
          <p:spPr>
            <a:xfrm rot="-2178996">
              <a:off x="-192216" y="1140830"/>
              <a:ext cx="1354503" cy="21481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8" name="Google Shape;608;p64"/>
          <p:cNvSpPr/>
          <p:nvPr/>
        </p:nvSpPr>
        <p:spPr>
          <a:xfrm flipH="1">
            <a:off x="5010081" y="1"/>
            <a:ext cx="1085700" cy="47940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64" title="Titl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64"/>
          <p:cNvSpPr txBox="1">
            <a:spLocks noGrp="1"/>
          </p:cNvSpPr>
          <p:nvPr>
            <p:ph type="ftr" idx="11"/>
          </p:nvPr>
        </p:nvSpPr>
        <p:spPr>
          <a:xfrm>
            <a:off x="253898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64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5"/>
          <p:cNvSpPr txBox="1">
            <a:spLocks noGrp="1"/>
          </p:cNvSpPr>
          <p:nvPr>
            <p:ph type="title"/>
          </p:nvPr>
        </p:nvSpPr>
        <p:spPr>
          <a:xfrm>
            <a:off x="389008" y="156772"/>
            <a:ext cx="81264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 title="Page Number Shape"/>
          <p:cNvSpPr/>
          <p:nvPr/>
        </p:nvSpPr>
        <p:spPr>
          <a:xfrm>
            <a:off x="8838008" y="4035435"/>
            <a:ext cx="305992" cy="614365"/>
          </a:xfrm>
          <a:custGeom>
            <a:avLst/>
            <a:gdLst/>
            <a:ahLst/>
            <a:cxnLst/>
            <a:rect l="l" t="t" r="r" b="b"/>
            <a:pathLst>
              <a:path w="1799" h="3612" extrusionOk="0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571500" y="419758"/>
            <a:ext cx="2875500" cy="3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entury Schoolbook"/>
              <a:buNone/>
              <a:defRPr sz="3800" b="0" i="1" u="none" strike="noStrike" cap="non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body" idx="1"/>
          </p:nvPr>
        </p:nvSpPr>
        <p:spPr>
          <a:xfrm>
            <a:off x="3886200" y="426800"/>
            <a:ext cx="4686300" cy="4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2385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0480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845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8450" algn="l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845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845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845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rbel"/>
              <a:buChar char="–"/>
              <a:defRPr sz="1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845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Char char="•"/>
              <a:defRPr sz="11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1" u="none" strike="noStrike" cap="non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1" u="none" strike="noStrike" cap="non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cxnSp>
        <p:nvCxnSpPr>
          <p:cNvPr id="249" name="Google Shape;249;p29" title="Horizontal Rule Line"/>
          <p:cNvCxnSpPr/>
          <p:nvPr/>
        </p:nvCxnSpPr>
        <p:spPr>
          <a:xfrm>
            <a:off x="0" y="4649798"/>
            <a:ext cx="3372000" cy="0"/>
          </a:xfrm>
          <a:prstGeom prst="straightConnector1">
            <a:avLst/>
          </a:prstGeom>
          <a:noFill/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124">
          <p15:clr>
            <a:srgbClr val="F26B43"/>
          </p15:clr>
        </p15:guide>
        <p15:guide id="2" pos="360">
          <p15:clr>
            <a:srgbClr val="F26B43"/>
          </p15:clr>
        </p15:guide>
        <p15:guide id="3" orient="horz" pos="324">
          <p15:clr>
            <a:srgbClr val="F26B43"/>
          </p15:clr>
        </p15:guide>
        <p15:guide id="4" pos="5400">
          <p15:clr>
            <a:srgbClr val="F26B43"/>
          </p15:clr>
        </p15:guide>
        <p15:guide id="5" pos="24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"/>
          <p:cNvSpPr txBox="1">
            <a:spLocks noGrp="1"/>
          </p:cNvSpPr>
          <p:nvPr>
            <p:ph type="ftr" idx="11"/>
          </p:nvPr>
        </p:nvSpPr>
        <p:spPr>
          <a:xfrm>
            <a:off x="253898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5" name="Google Shape;415;p46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16" name="Google Shape;416;p46"/>
          <p:cNvSpPr txBox="1">
            <a:spLocks noGrp="1"/>
          </p:cNvSpPr>
          <p:nvPr>
            <p:ph type="title"/>
          </p:nvPr>
        </p:nvSpPr>
        <p:spPr>
          <a:xfrm>
            <a:off x="389008" y="156772"/>
            <a:ext cx="81264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7" r:id="rId15"/>
    <p:sldLayoutId id="214748370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ggle.it/diagram/XUzq6HMyQ4LEEuSz/t/stream-internal-iteration/3c809a1e0819b466a59e2df4983cb0917819211c3fcad0e571878661e90f885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7"/>
          <p:cNvSpPr/>
          <p:nvPr/>
        </p:nvSpPr>
        <p:spPr>
          <a:xfrm>
            <a:off x="3991250" y="2712496"/>
            <a:ext cx="4635900" cy="621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Collecting data with streams</a:t>
            </a:r>
            <a:endParaRPr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28" name="Google Shape;628;p67"/>
          <p:cNvSpPr/>
          <p:nvPr/>
        </p:nvSpPr>
        <p:spPr>
          <a:xfrm>
            <a:off x="3991250" y="1678373"/>
            <a:ext cx="4635900" cy="621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Working with streams</a:t>
            </a:r>
            <a:endParaRPr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29" name="Google Shape;629;p67"/>
          <p:cNvSpPr txBox="1">
            <a:spLocks noGrp="1"/>
          </p:cNvSpPr>
          <p:nvPr>
            <p:ph type="title"/>
          </p:nvPr>
        </p:nvSpPr>
        <p:spPr>
          <a:xfrm>
            <a:off x="174567" y="419758"/>
            <a:ext cx="3272400" cy="16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mbria"/>
              <a:buNone/>
            </a:pPr>
            <a:r>
              <a:rPr lang="vi" sz="4100">
                <a:latin typeface="Cambria"/>
                <a:ea typeface="Cambria"/>
                <a:cs typeface="Cambria"/>
                <a:sym typeface="Cambria"/>
              </a:rPr>
              <a:t>Streams</a:t>
            </a:r>
            <a:endParaRPr/>
          </a:p>
        </p:txBody>
      </p:sp>
      <p:sp>
        <p:nvSpPr>
          <p:cNvPr id="630" name="Google Shape;630;p67"/>
          <p:cNvSpPr txBox="1">
            <a:spLocks noGrp="1"/>
          </p:cNvSpPr>
          <p:nvPr>
            <p:ph type="sldNum" idx="12"/>
          </p:nvPr>
        </p:nvSpPr>
        <p:spPr>
          <a:xfrm>
            <a:off x="8543633" y="4430194"/>
            <a:ext cx="30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900"/>
              <a:buFont typeface="Century Schoolbook"/>
              <a:buNone/>
            </a:pPr>
            <a:fld id="{00000000-1234-1234-1234-123412341234}" type="slidenum">
              <a:rPr lang="vi" sz="9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</a:t>
            </a:fld>
            <a:endParaRPr sz="900" b="0" i="1" u="none" strike="noStrike" cap="none">
              <a:solidFill>
                <a:srgbClr val="F5F5F5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31" name="Google Shape;631;p67"/>
          <p:cNvSpPr txBox="1">
            <a:spLocks noGrp="1"/>
          </p:cNvSpPr>
          <p:nvPr>
            <p:ph type="body" idx="1"/>
          </p:nvPr>
        </p:nvSpPr>
        <p:spPr>
          <a:xfrm>
            <a:off x="0" y="2171700"/>
            <a:ext cx="3453600" cy="2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vi" sz="1400"/>
              <a:t>Have a full understanding of what streams are.</a:t>
            </a:r>
            <a:endParaRPr sz="1400"/>
          </a:p>
          <a:p>
            <a:pPr marL="457200" lvl="0" indent="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vi" sz="1400"/>
              <a:t>How you can use them concisely and efficiently.</a:t>
            </a:r>
            <a:endParaRPr sz="1400"/>
          </a:p>
          <a:p>
            <a:pPr marL="0" lvl="0" indent="0" algn="r" rtl="0">
              <a:lnSpc>
                <a:spcPct val="112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sz="1400"/>
          </a:p>
        </p:txBody>
      </p:sp>
      <p:sp>
        <p:nvSpPr>
          <p:cNvPr id="632" name="Google Shape;632;p67"/>
          <p:cNvSpPr/>
          <p:nvPr/>
        </p:nvSpPr>
        <p:spPr>
          <a:xfrm>
            <a:off x="3991250" y="644249"/>
            <a:ext cx="4635900" cy="621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Introducing streams</a:t>
            </a:r>
            <a:endParaRPr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33" name="Google Shape;633;p67"/>
          <p:cNvSpPr/>
          <p:nvPr/>
        </p:nvSpPr>
        <p:spPr>
          <a:xfrm>
            <a:off x="3991250" y="3808308"/>
            <a:ext cx="4635900" cy="621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Parallel data processing and performance</a:t>
            </a:r>
            <a:endParaRPr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34" name="Google Shape;634;p67"/>
          <p:cNvSpPr txBox="1"/>
          <p:nvPr/>
        </p:nvSpPr>
        <p:spPr>
          <a:xfrm>
            <a:off x="18425" y="4633775"/>
            <a:ext cx="3639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 u="sng">
                <a:solidFill>
                  <a:schemeClr val="hlink"/>
                </a:solidFill>
                <a:hlinkClick r:id="rId3"/>
              </a:rPr>
              <a:t>https://coggle.it/diagram/XUzq6HMyQ4LEEuSz/t/stream-internal-iteration/3c809a1e0819b466a59e2df4983cb0917819211c3fcad0e571878661e90f8852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70410" y="958372"/>
            <a:ext cx="10675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8D8D8"/>
                </a:solidFill>
              </a:rPr>
              <a:t>Amigo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6"/>
          <p:cNvSpPr txBox="1">
            <a:spLocks noGrp="1"/>
          </p:cNvSpPr>
          <p:nvPr>
            <p:ph type="title"/>
          </p:nvPr>
        </p:nvSpPr>
        <p:spPr>
          <a:xfrm>
            <a:off x="228300" y="241725"/>
            <a:ext cx="2967900" cy="6474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Comparation</a:t>
            </a:r>
            <a:endParaRPr sz="3600"/>
          </a:p>
        </p:txBody>
      </p:sp>
      <p:sp>
        <p:nvSpPr>
          <p:cNvPr id="694" name="Google Shape;694;p76"/>
          <p:cNvSpPr txBox="1">
            <a:spLocks noGrp="1"/>
          </p:cNvSpPr>
          <p:nvPr>
            <p:ph type="body" idx="1"/>
          </p:nvPr>
        </p:nvSpPr>
        <p:spPr>
          <a:xfrm>
            <a:off x="67150" y="1329500"/>
            <a:ext cx="47541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 b="1">
                <a:solidFill>
                  <a:srgbClr val="FF0000"/>
                </a:solidFill>
              </a:rPr>
              <a:t>Collection</a:t>
            </a:r>
            <a:endParaRPr sz="2400" b="1">
              <a:solidFill>
                <a:srgbClr val="FF0000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vi" sz="2400"/>
              <a:t>Computed before becoming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vi" sz="2400"/>
              <a:t>Eagerly constructed</a:t>
            </a:r>
            <a:endParaRPr sz="24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/>
              <a:t>  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76"/>
          <p:cNvSpPr txBox="1">
            <a:spLocks noGrp="1"/>
          </p:cNvSpPr>
          <p:nvPr>
            <p:ph type="body" idx="2"/>
          </p:nvPr>
        </p:nvSpPr>
        <p:spPr>
          <a:xfrm>
            <a:off x="4572000" y="985025"/>
            <a:ext cx="4539300" cy="22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 b="1">
                <a:solidFill>
                  <a:srgbClr val="FF0000"/>
                </a:solidFill>
              </a:rPr>
              <a:t>Stream</a:t>
            </a:r>
            <a:endParaRPr sz="2400" b="1">
              <a:solidFill>
                <a:srgbClr val="FF0000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vi" sz="2400"/>
              <a:t>Computed on demand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vi" sz="2400"/>
              <a:t>Lazily constructed</a:t>
            </a:r>
            <a:endParaRPr sz="24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/>
              <a:t>  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96" name="Google Shape;69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875" y="2438300"/>
            <a:ext cx="3110975" cy="27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7"/>
          <p:cNvSpPr txBox="1">
            <a:spLocks noGrp="1"/>
          </p:cNvSpPr>
          <p:nvPr>
            <p:ph type="title"/>
          </p:nvPr>
        </p:nvSpPr>
        <p:spPr>
          <a:xfrm>
            <a:off x="228300" y="241725"/>
            <a:ext cx="2967900" cy="6474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Comparation</a:t>
            </a:r>
            <a:endParaRPr sz="3600"/>
          </a:p>
        </p:txBody>
      </p:sp>
      <p:pic>
        <p:nvPicPr>
          <p:cNvPr id="702" name="Google Shape;70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225" y="1073850"/>
            <a:ext cx="6253475" cy="39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8"/>
          <p:cNvSpPr txBox="1">
            <a:spLocks noGrp="1"/>
          </p:cNvSpPr>
          <p:nvPr>
            <p:ph type="title"/>
          </p:nvPr>
        </p:nvSpPr>
        <p:spPr>
          <a:xfrm>
            <a:off x="228300" y="241725"/>
            <a:ext cx="2967900" cy="6474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Comparation</a:t>
            </a:r>
            <a:endParaRPr sz="3600"/>
          </a:p>
        </p:txBody>
      </p:sp>
      <p:sp>
        <p:nvSpPr>
          <p:cNvPr id="708" name="Google Shape;708;p78"/>
          <p:cNvSpPr txBox="1">
            <a:spLocks noGrp="1"/>
          </p:cNvSpPr>
          <p:nvPr>
            <p:ph type="body" idx="1"/>
          </p:nvPr>
        </p:nvSpPr>
        <p:spPr>
          <a:xfrm>
            <a:off x="-276175" y="1974075"/>
            <a:ext cx="47676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 b="1">
                <a:solidFill>
                  <a:srgbClr val="FF0000"/>
                </a:solidFill>
              </a:rPr>
              <a:t>External</a:t>
            </a:r>
            <a:endParaRPr sz="2400" b="1">
              <a:solidFill>
                <a:srgbClr val="FF000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/>
              <a:t>Explicitly pulling out &amp; processing the items one by one</a:t>
            </a:r>
            <a:endParaRPr sz="24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/>
              <a:t>  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9" name="Google Shape;709;p78"/>
          <p:cNvSpPr txBox="1">
            <a:spLocks noGrp="1"/>
          </p:cNvSpPr>
          <p:nvPr>
            <p:ph type="body" idx="2"/>
          </p:nvPr>
        </p:nvSpPr>
        <p:spPr>
          <a:xfrm>
            <a:off x="4048275" y="1687125"/>
            <a:ext cx="5170200" cy="22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 b="1">
                <a:solidFill>
                  <a:srgbClr val="FF0000"/>
                </a:solidFill>
              </a:rPr>
              <a:t>Internal</a:t>
            </a:r>
            <a:endParaRPr sz="2400" b="1">
              <a:solidFill>
                <a:srgbClr val="FF000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/>
              <a:t>Could 2 or more as the same time and can decide to take the objects first</a:t>
            </a:r>
            <a:endParaRPr sz="24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/>
              <a:t>  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9"/>
          <p:cNvSpPr txBox="1">
            <a:spLocks noGrp="1"/>
          </p:cNvSpPr>
          <p:nvPr>
            <p:ph type="title"/>
          </p:nvPr>
        </p:nvSpPr>
        <p:spPr>
          <a:xfrm>
            <a:off x="228300" y="241725"/>
            <a:ext cx="2967900" cy="6474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Comparison</a:t>
            </a:r>
            <a:endParaRPr sz="3600"/>
          </a:p>
        </p:txBody>
      </p:sp>
      <p:pic>
        <p:nvPicPr>
          <p:cNvPr id="715" name="Google Shape;71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375" y="1128075"/>
            <a:ext cx="5993900" cy="38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0"/>
          <p:cNvSpPr txBox="1">
            <a:spLocks noGrp="1"/>
          </p:cNvSpPr>
          <p:nvPr>
            <p:ph type="title"/>
          </p:nvPr>
        </p:nvSpPr>
        <p:spPr>
          <a:xfrm>
            <a:off x="228300" y="241725"/>
            <a:ext cx="2967900" cy="6474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Example</a:t>
            </a:r>
            <a:endParaRPr sz="3600"/>
          </a:p>
        </p:txBody>
      </p:sp>
      <p:pic>
        <p:nvPicPr>
          <p:cNvPr id="721" name="Google Shape;72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0" y="1064875"/>
            <a:ext cx="578167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6200" y="3516700"/>
            <a:ext cx="578167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80"/>
          <p:cNvSpPr txBox="1">
            <a:spLocks noGrp="1"/>
          </p:cNvSpPr>
          <p:nvPr>
            <p:ph type="body" idx="1"/>
          </p:nvPr>
        </p:nvSpPr>
        <p:spPr>
          <a:xfrm>
            <a:off x="377250" y="2571750"/>
            <a:ext cx="4593300" cy="1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/>
              <a:t>Collection- External iteration</a:t>
            </a:r>
            <a:endParaRPr sz="2400"/>
          </a:p>
        </p:txBody>
      </p:sp>
      <p:sp>
        <p:nvSpPr>
          <p:cNvPr id="724" name="Google Shape;724;p80"/>
          <p:cNvSpPr txBox="1">
            <a:spLocks noGrp="1"/>
          </p:cNvSpPr>
          <p:nvPr>
            <p:ph type="body" idx="2"/>
          </p:nvPr>
        </p:nvSpPr>
        <p:spPr>
          <a:xfrm>
            <a:off x="4165775" y="4211900"/>
            <a:ext cx="4593300" cy="1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/>
              <a:t>Stream - Internal iteration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1"/>
          <p:cNvSpPr txBox="1">
            <a:spLocks noGrp="1"/>
          </p:cNvSpPr>
          <p:nvPr>
            <p:ph type="title"/>
          </p:nvPr>
        </p:nvSpPr>
        <p:spPr>
          <a:xfrm>
            <a:off x="2628625" y="1712425"/>
            <a:ext cx="4830300" cy="13425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Stream operations</a:t>
            </a:r>
            <a:endParaRPr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2"/>
          <p:cNvSpPr txBox="1">
            <a:spLocks noGrp="1"/>
          </p:cNvSpPr>
          <p:nvPr>
            <p:ph type="title"/>
          </p:nvPr>
        </p:nvSpPr>
        <p:spPr>
          <a:xfrm>
            <a:off x="228300" y="241725"/>
            <a:ext cx="4857600" cy="6474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Intermediate operations</a:t>
            </a:r>
            <a:endParaRPr sz="3600"/>
          </a:p>
        </p:txBody>
      </p:sp>
      <p:sp>
        <p:nvSpPr>
          <p:cNvPr id="735" name="Google Shape;735;p82"/>
          <p:cNvSpPr txBox="1">
            <a:spLocks noGrp="1"/>
          </p:cNvSpPr>
          <p:nvPr>
            <p:ph type="body" idx="1"/>
          </p:nvPr>
        </p:nvSpPr>
        <p:spPr>
          <a:xfrm>
            <a:off x="552300" y="1841075"/>
            <a:ext cx="8330100" cy="26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vi" sz="2400"/>
              <a:t>Can be </a:t>
            </a:r>
            <a:r>
              <a:rPr lang="vi" sz="2400" b="1"/>
              <a:t>connected together</a:t>
            </a:r>
            <a:r>
              <a:rPr lang="vi" sz="2400"/>
              <a:t> to form a pipeline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vi" sz="2400"/>
              <a:t>Return another </a:t>
            </a:r>
            <a:r>
              <a:rPr lang="vi" sz="2400" b="1"/>
              <a:t>stream</a:t>
            </a:r>
            <a:endParaRPr sz="2400" b="1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vi" sz="2400"/>
              <a:t>Don’t perform any processing until a terminal operation is invoked on the stream pipeline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3"/>
          <p:cNvSpPr txBox="1">
            <a:spLocks noGrp="1"/>
          </p:cNvSpPr>
          <p:nvPr>
            <p:ph type="title"/>
          </p:nvPr>
        </p:nvSpPr>
        <p:spPr>
          <a:xfrm>
            <a:off x="111325" y="227575"/>
            <a:ext cx="4857600" cy="6474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Intermediate operations</a:t>
            </a:r>
            <a:endParaRPr sz="3600"/>
          </a:p>
        </p:txBody>
      </p:sp>
      <p:grpSp>
        <p:nvGrpSpPr>
          <p:cNvPr id="741" name="Google Shape;741;p83"/>
          <p:cNvGrpSpPr/>
          <p:nvPr/>
        </p:nvGrpSpPr>
        <p:grpSpPr>
          <a:xfrm>
            <a:off x="1939713" y="1096925"/>
            <a:ext cx="2486829" cy="3711155"/>
            <a:chOff x="1118224" y="283725"/>
            <a:chExt cx="2090826" cy="4076400"/>
          </a:xfrm>
        </p:grpSpPr>
        <p:sp>
          <p:nvSpPr>
            <p:cNvPr id="742" name="Google Shape;742;p83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83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83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Each element is processed independently of the others </a:t>
              </a:r>
              <a:endParaRPr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745" name="Google Shape;745;p83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8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Don’t store any state</a:t>
              </a:r>
              <a:endParaRPr sz="8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6" name="Google Shape;746;p83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2400" b="1">
                  <a:solidFill>
                    <a:srgbClr val="FF0000"/>
                  </a:solidFill>
                </a:rPr>
                <a:t>Stateless</a:t>
              </a:r>
              <a:endParaRPr sz="40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47" name="Google Shape;747;p83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3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       Easy to handle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49" name="Google Shape;749;p83"/>
          <p:cNvGrpSpPr/>
          <p:nvPr/>
        </p:nvGrpSpPr>
        <p:grpSpPr>
          <a:xfrm>
            <a:off x="4488931" y="1096925"/>
            <a:ext cx="2486829" cy="3711155"/>
            <a:chOff x="1118224" y="283725"/>
            <a:chExt cx="2090826" cy="4076400"/>
          </a:xfrm>
        </p:grpSpPr>
        <p:sp>
          <p:nvSpPr>
            <p:cNvPr id="750" name="Google Shape;750;p83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3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83"/>
            <p:cNvSpPr/>
            <p:nvPr/>
          </p:nvSpPr>
          <p:spPr>
            <a:xfrm>
              <a:off x="1233854" y="2095946"/>
              <a:ext cx="1815000" cy="5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8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Store state to calculate a value</a:t>
              </a:r>
              <a:endParaRPr sz="7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3" name="Google Shape;753;p83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2400" b="1">
                  <a:solidFill>
                    <a:srgbClr val="FF0000"/>
                  </a:solidFill>
                </a:rPr>
                <a:t>Stateful</a:t>
              </a:r>
              <a:endParaRPr sz="40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54" name="Google Shape;754;p83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83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          Not easy to handle, specially parallel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56" name="Google Shape;756;p83"/>
          <p:cNvSpPr/>
          <p:nvPr/>
        </p:nvSpPr>
        <p:spPr>
          <a:xfrm>
            <a:off x="4626425" y="1921050"/>
            <a:ext cx="22818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processing of an element may depend on aspectects of thee other element </a:t>
            </a:r>
            <a:endParaRPr sz="12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4"/>
          <p:cNvSpPr txBox="1">
            <a:spLocks noGrp="1"/>
          </p:cNvSpPr>
          <p:nvPr>
            <p:ph type="title"/>
          </p:nvPr>
        </p:nvSpPr>
        <p:spPr>
          <a:xfrm>
            <a:off x="147750" y="-154625"/>
            <a:ext cx="4857600" cy="6474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Intermediate operations</a:t>
            </a:r>
            <a:endParaRPr sz="3600"/>
          </a:p>
        </p:txBody>
      </p:sp>
      <p:pic>
        <p:nvPicPr>
          <p:cNvPr id="762" name="Google Shape;76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900" y="674050"/>
            <a:ext cx="6694325" cy="44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5"/>
          <p:cNvSpPr txBox="1">
            <a:spLocks noGrp="1"/>
          </p:cNvSpPr>
          <p:nvPr>
            <p:ph type="title"/>
          </p:nvPr>
        </p:nvSpPr>
        <p:spPr>
          <a:xfrm>
            <a:off x="228300" y="241725"/>
            <a:ext cx="4857600" cy="6474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Terminal operations</a:t>
            </a:r>
            <a:endParaRPr sz="3600"/>
          </a:p>
        </p:txBody>
      </p:sp>
      <p:sp>
        <p:nvSpPr>
          <p:cNvPr id="768" name="Google Shape;768;p85"/>
          <p:cNvSpPr txBox="1">
            <a:spLocks noGrp="1"/>
          </p:cNvSpPr>
          <p:nvPr>
            <p:ph type="body" idx="1"/>
          </p:nvPr>
        </p:nvSpPr>
        <p:spPr>
          <a:xfrm>
            <a:off x="552300" y="1841075"/>
            <a:ext cx="8526600" cy="26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vi" sz="2400" b="1"/>
              <a:t>Executes </a:t>
            </a:r>
            <a:r>
              <a:rPr lang="vi" sz="2400"/>
              <a:t>the stream pipeline and </a:t>
            </a:r>
            <a:r>
              <a:rPr lang="vi" sz="2400" b="1"/>
              <a:t>produces </a:t>
            </a:r>
            <a:r>
              <a:rPr lang="vi" sz="2400"/>
              <a:t>a result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vi" sz="2400"/>
              <a:t>Return a </a:t>
            </a:r>
            <a:r>
              <a:rPr lang="vi" sz="2400" b="1"/>
              <a:t>non-stream value</a:t>
            </a:r>
            <a:endParaRPr sz="2400" b="1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vi" sz="2400"/>
              <a:t>After its execution, the stream </a:t>
            </a:r>
            <a:r>
              <a:rPr lang="vi" sz="2400" b="1"/>
              <a:t>can not</a:t>
            </a:r>
            <a:r>
              <a:rPr lang="vi" sz="2400"/>
              <a:t> be </a:t>
            </a:r>
            <a:r>
              <a:rPr lang="vi" sz="2400" b="1"/>
              <a:t>revisted</a:t>
            </a:r>
            <a:endParaRPr sz="24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8"/>
          <p:cNvSpPr txBox="1">
            <a:spLocks noGrp="1"/>
          </p:cNvSpPr>
          <p:nvPr>
            <p:ph type="ctrTitle"/>
          </p:nvPr>
        </p:nvSpPr>
        <p:spPr>
          <a:xfrm>
            <a:off x="521503" y="3415202"/>
            <a:ext cx="39837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vi"/>
              <a:t>Introducing Streams</a:t>
            </a:r>
            <a:endParaRPr/>
          </a:p>
        </p:txBody>
      </p:sp>
      <p:sp>
        <p:nvSpPr>
          <p:cNvPr id="640" name="Google Shape;640;p68"/>
          <p:cNvSpPr/>
          <p:nvPr/>
        </p:nvSpPr>
        <p:spPr>
          <a:xfrm>
            <a:off x="4308575" y="2571751"/>
            <a:ext cx="4635900" cy="621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Collections versus streams  </a:t>
            </a:r>
            <a:endParaRPr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41" name="Google Shape;641;p68"/>
          <p:cNvSpPr/>
          <p:nvPr/>
        </p:nvSpPr>
        <p:spPr>
          <a:xfrm>
            <a:off x="4308575" y="1659715"/>
            <a:ext cx="4635900" cy="621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latin typeface="Corbel"/>
                <a:ea typeface="Corbel"/>
                <a:cs typeface="Corbel"/>
                <a:sym typeface="Corbel"/>
              </a:rPr>
              <a:t>What is a stream?  </a:t>
            </a:r>
            <a:endParaRPr sz="15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2" name="Google Shape;642;p68"/>
          <p:cNvSpPr/>
          <p:nvPr/>
        </p:nvSpPr>
        <p:spPr>
          <a:xfrm>
            <a:off x="4308575" y="3443294"/>
            <a:ext cx="4635900" cy="621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Internal versus external iteration  </a:t>
            </a:r>
            <a:endParaRPr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43" name="Google Shape;643;p68"/>
          <p:cNvSpPr/>
          <p:nvPr/>
        </p:nvSpPr>
        <p:spPr>
          <a:xfrm>
            <a:off x="4308575" y="4351819"/>
            <a:ext cx="4635900" cy="621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Streams operations</a:t>
            </a:r>
            <a:endParaRPr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6"/>
          <p:cNvSpPr txBox="1">
            <a:spLocks noGrp="1"/>
          </p:cNvSpPr>
          <p:nvPr>
            <p:ph type="title"/>
          </p:nvPr>
        </p:nvSpPr>
        <p:spPr>
          <a:xfrm>
            <a:off x="147750" y="-80475"/>
            <a:ext cx="4857600" cy="6474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Terminal operations</a:t>
            </a:r>
            <a:endParaRPr sz="3600"/>
          </a:p>
        </p:txBody>
      </p:sp>
      <p:pic>
        <p:nvPicPr>
          <p:cNvPr id="774" name="Google Shape;77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050" y="914925"/>
            <a:ext cx="5934075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088" y="3458100"/>
            <a:ext cx="596265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7"/>
          <p:cNvSpPr txBox="1">
            <a:spLocks noGrp="1"/>
          </p:cNvSpPr>
          <p:nvPr>
            <p:ph type="ctrTitle"/>
          </p:nvPr>
        </p:nvSpPr>
        <p:spPr>
          <a:xfrm>
            <a:off x="216678" y="1597127"/>
            <a:ext cx="39837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vi"/>
              <a:t>Working with Stream</a:t>
            </a:r>
            <a:endParaRPr/>
          </a:p>
        </p:txBody>
      </p:sp>
      <p:sp>
        <p:nvSpPr>
          <p:cNvPr id="781" name="Google Shape;781;p87"/>
          <p:cNvSpPr/>
          <p:nvPr/>
        </p:nvSpPr>
        <p:spPr>
          <a:xfrm>
            <a:off x="4291425" y="1386551"/>
            <a:ext cx="4635900" cy="621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Slicing a stream</a:t>
            </a:r>
            <a:endParaRPr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82" name="Google Shape;782;p87"/>
          <p:cNvSpPr/>
          <p:nvPr/>
        </p:nvSpPr>
        <p:spPr>
          <a:xfrm>
            <a:off x="4291425" y="474515"/>
            <a:ext cx="4635900" cy="621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latin typeface="Corbel"/>
                <a:ea typeface="Corbel"/>
                <a:cs typeface="Corbel"/>
                <a:sym typeface="Corbel"/>
              </a:rPr>
              <a:t>Filtering</a:t>
            </a:r>
            <a:endParaRPr sz="15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3" name="Google Shape;783;p87"/>
          <p:cNvSpPr/>
          <p:nvPr/>
        </p:nvSpPr>
        <p:spPr>
          <a:xfrm>
            <a:off x="4291425" y="2258094"/>
            <a:ext cx="4635900" cy="621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Mapping</a:t>
            </a:r>
            <a:endParaRPr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84" name="Google Shape;784;p87"/>
          <p:cNvSpPr/>
          <p:nvPr/>
        </p:nvSpPr>
        <p:spPr>
          <a:xfrm>
            <a:off x="4291425" y="3129644"/>
            <a:ext cx="4635900" cy="621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Reducing</a:t>
            </a:r>
            <a:endParaRPr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85" name="Google Shape;785;p87"/>
          <p:cNvSpPr/>
          <p:nvPr/>
        </p:nvSpPr>
        <p:spPr>
          <a:xfrm>
            <a:off x="4291425" y="4038169"/>
            <a:ext cx="4635900" cy="621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Numberic streams</a:t>
            </a:r>
            <a:endParaRPr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8"/>
          <p:cNvSpPr txBox="1">
            <a:spLocks noGrp="1"/>
          </p:cNvSpPr>
          <p:nvPr>
            <p:ph type="title"/>
          </p:nvPr>
        </p:nvSpPr>
        <p:spPr>
          <a:xfrm>
            <a:off x="228300" y="241725"/>
            <a:ext cx="6514500" cy="6474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Filtering with a predicate</a:t>
            </a:r>
            <a:endParaRPr sz="3600"/>
          </a:p>
        </p:txBody>
      </p:sp>
      <p:pic>
        <p:nvPicPr>
          <p:cNvPr id="791" name="Google Shape;79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963" y="1781850"/>
            <a:ext cx="6976025" cy="28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4575" y="1041525"/>
            <a:ext cx="6668802" cy="8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88"/>
          <p:cNvSpPr txBox="1">
            <a:spLocks noGrp="1"/>
          </p:cNvSpPr>
          <p:nvPr>
            <p:ph type="body" idx="1"/>
          </p:nvPr>
        </p:nvSpPr>
        <p:spPr>
          <a:xfrm>
            <a:off x="2519300" y="4788200"/>
            <a:ext cx="49011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000000"/>
                </a:solidFill>
              </a:rPr>
              <a:t>Output: </a:t>
            </a:r>
            <a:r>
              <a:rPr lang="vi"/>
              <a:t>[seasonal fruit, french fries, rice, pizza]</a:t>
            </a:r>
            <a:endParaRPr/>
          </a:p>
          <a:p>
            <a:pPr marL="3429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9"/>
          <p:cNvSpPr txBox="1">
            <a:spLocks noGrp="1"/>
          </p:cNvSpPr>
          <p:nvPr>
            <p:ph type="title"/>
          </p:nvPr>
        </p:nvSpPr>
        <p:spPr>
          <a:xfrm>
            <a:off x="63375" y="-94675"/>
            <a:ext cx="6514500" cy="6474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Filtering unique elements</a:t>
            </a:r>
            <a:endParaRPr sz="3600"/>
          </a:p>
        </p:txBody>
      </p:sp>
      <p:pic>
        <p:nvPicPr>
          <p:cNvPr id="799" name="Google Shape;79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100" y="2200550"/>
            <a:ext cx="5530111" cy="29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89"/>
          <p:cNvSpPr txBox="1"/>
          <p:nvPr/>
        </p:nvSpPr>
        <p:spPr>
          <a:xfrm>
            <a:off x="7751800" y="4524325"/>
            <a:ext cx="11262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Output: 2 4</a:t>
            </a:r>
            <a:endParaRPr/>
          </a:p>
        </p:txBody>
      </p:sp>
      <p:pic>
        <p:nvPicPr>
          <p:cNvPr id="801" name="Google Shape;80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13" y="552713"/>
            <a:ext cx="780097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0"/>
          <p:cNvSpPr txBox="1">
            <a:spLocks noGrp="1"/>
          </p:cNvSpPr>
          <p:nvPr>
            <p:ph type="title"/>
          </p:nvPr>
        </p:nvSpPr>
        <p:spPr>
          <a:xfrm>
            <a:off x="113225" y="0"/>
            <a:ext cx="6514500" cy="6474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Slicing using a predicate</a:t>
            </a:r>
            <a:endParaRPr sz="3600"/>
          </a:p>
        </p:txBody>
      </p:sp>
      <p:sp>
        <p:nvSpPr>
          <p:cNvPr id="807" name="Google Shape;807;p90"/>
          <p:cNvSpPr txBox="1">
            <a:spLocks noGrp="1"/>
          </p:cNvSpPr>
          <p:nvPr>
            <p:ph type="body" idx="1"/>
          </p:nvPr>
        </p:nvSpPr>
        <p:spPr>
          <a:xfrm>
            <a:off x="552300" y="1841075"/>
            <a:ext cx="8526600" cy="26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vi" sz="2400"/>
              <a:t>takeWhile (J9): slice any stream using a predicate. It </a:t>
            </a:r>
            <a:r>
              <a:rPr lang="vi" sz="2400" b="1"/>
              <a:t>stops </a:t>
            </a:r>
            <a:r>
              <a:rPr lang="vi" sz="2400"/>
              <a:t>once it has found an </a:t>
            </a:r>
            <a:r>
              <a:rPr lang="vi" sz="2400" b="1"/>
              <a:t>element </a:t>
            </a:r>
            <a:r>
              <a:rPr lang="vi" sz="2400"/>
              <a:t>that </a:t>
            </a:r>
            <a:r>
              <a:rPr lang="vi" sz="2400" b="1"/>
              <a:t>fails to match</a:t>
            </a:r>
            <a:endParaRPr sz="2400" b="1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vi" sz="2400"/>
              <a:t>dropWhile (J9): is the complement of takeWhile. It throws away the </a:t>
            </a:r>
            <a:r>
              <a:rPr lang="vi" sz="2400" b="1"/>
              <a:t>elements </a:t>
            </a:r>
            <a:r>
              <a:rPr lang="vi" sz="2400"/>
              <a:t>at the </a:t>
            </a:r>
            <a:r>
              <a:rPr lang="vi" sz="2400" b="1"/>
              <a:t>start </a:t>
            </a:r>
            <a:r>
              <a:rPr lang="vi" sz="2400"/>
              <a:t>where the </a:t>
            </a:r>
            <a:r>
              <a:rPr lang="vi" sz="2400" b="1"/>
              <a:t>predicate is false</a:t>
            </a:r>
            <a:endParaRPr sz="24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1"/>
          <p:cNvSpPr txBox="1">
            <a:spLocks noGrp="1"/>
          </p:cNvSpPr>
          <p:nvPr>
            <p:ph type="title"/>
          </p:nvPr>
        </p:nvSpPr>
        <p:spPr>
          <a:xfrm>
            <a:off x="228300" y="0"/>
            <a:ext cx="6514500" cy="6474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Example</a:t>
            </a:r>
            <a:endParaRPr sz="3600"/>
          </a:p>
        </p:txBody>
      </p:sp>
      <p:sp>
        <p:nvSpPr>
          <p:cNvPr id="813" name="Google Shape;813;p91"/>
          <p:cNvSpPr txBox="1">
            <a:spLocks noGrp="1"/>
          </p:cNvSpPr>
          <p:nvPr>
            <p:ph type="body" idx="1"/>
          </p:nvPr>
        </p:nvSpPr>
        <p:spPr>
          <a:xfrm>
            <a:off x="3040775" y="2057838"/>
            <a:ext cx="20736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/>
              <a:t>takeWhile</a:t>
            </a:r>
            <a:endParaRPr sz="2400"/>
          </a:p>
        </p:txBody>
      </p:sp>
      <p:sp>
        <p:nvSpPr>
          <p:cNvPr id="814" name="Google Shape;814;p91"/>
          <p:cNvSpPr txBox="1">
            <a:spLocks noGrp="1"/>
          </p:cNvSpPr>
          <p:nvPr>
            <p:ph type="body" idx="2"/>
          </p:nvPr>
        </p:nvSpPr>
        <p:spPr>
          <a:xfrm>
            <a:off x="3552150" y="3704425"/>
            <a:ext cx="20397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/>
              <a:t>dropWhile</a:t>
            </a:r>
            <a:endParaRPr sz="2400"/>
          </a:p>
        </p:txBody>
      </p:sp>
      <p:sp>
        <p:nvSpPr>
          <p:cNvPr id="815" name="Google Shape;815;p91"/>
          <p:cNvSpPr txBox="1"/>
          <p:nvPr/>
        </p:nvSpPr>
        <p:spPr>
          <a:xfrm>
            <a:off x="2741375" y="2539475"/>
            <a:ext cx="29496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Output: [seasonal fruit, prawns]</a:t>
            </a:r>
            <a:endParaRPr/>
          </a:p>
        </p:txBody>
      </p:sp>
      <p:sp>
        <p:nvSpPr>
          <p:cNvPr id="816" name="Google Shape;816;p91"/>
          <p:cNvSpPr txBox="1"/>
          <p:nvPr/>
        </p:nvSpPr>
        <p:spPr>
          <a:xfrm>
            <a:off x="452975" y="576550"/>
            <a:ext cx="8312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Given list: [seasonal fruit, prawns, rice, chicken, salmon, french fries, pizza, beef, pork]</a:t>
            </a:r>
            <a:endParaRPr/>
          </a:p>
        </p:txBody>
      </p:sp>
      <p:pic>
        <p:nvPicPr>
          <p:cNvPr id="817" name="Google Shape;81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8850"/>
            <a:ext cx="8839200" cy="92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488" y="2974925"/>
            <a:ext cx="8539026" cy="8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91"/>
          <p:cNvSpPr txBox="1"/>
          <p:nvPr/>
        </p:nvSpPr>
        <p:spPr>
          <a:xfrm>
            <a:off x="3040775" y="4354375"/>
            <a:ext cx="5003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Output: [rice, chicken, salmon, french fries, pizza, beef, pork]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2"/>
          <p:cNvSpPr txBox="1">
            <a:spLocks noGrp="1"/>
          </p:cNvSpPr>
          <p:nvPr>
            <p:ph type="title"/>
          </p:nvPr>
        </p:nvSpPr>
        <p:spPr>
          <a:xfrm>
            <a:off x="113225" y="0"/>
            <a:ext cx="6514500" cy="6474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Truncating a stream</a:t>
            </a:r>
            <a:endParaRPr sz="3600"/>
          </a:p>
        </p:txBody>
      </p:sp>
      <p:sp>
        <p:nvSpPr>
          <p:cNvPr id="825" name="Google Shape;825;p92"/>
          <p:cNvSpPr txBox="1">
            <a:spLocks noGrp="1"/>
          </p:cNvSpPr>
          <p:nvPr>
            <p:ph type="body" idx="1"/>
          </p:nvPr>
        </p:nvSpPr>
        <p:spPr>
          <a:xfrm>
            <a:off x="308700" y="1209900"/>
            <a:ext cx="8526600" cy="10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vi" sz="2400"/>
              <a:t>Streams support </a:t>
            </a:r>
            <a:r>
              <a:rPr lang="vi" sz="2400" b="1"/>
              <a:t>the limit(n) method</a:t>
            </a:r>
            <a:r>
              <a:rPr lang="vi" sz="2400"/>
              <a:t>, which returns </a:t>
            </a:r>
            <a:r>
              <a:rPr lang="vi" sz="2400" b="1"/>
              <a:t>another stream</a:t>
            </a:r>
            <a:r>
              <a:rPr lang="vi" sz="2400"/>
              <a:t> that’s </a:t>
            </a:r>
            <a:r>
              <a:rPr lang="vi" sz="2400" b="1"/>
              <a:t>no longer</a:t>
            </a:r>
            <a:r>
              <a:rPr lang="vi" sz="2400"/>
              <a:t> than </a:t>
            </a:r>
            <a:r>
              <a:rPr lang="vi" sz="2400" b="1"/>
              <a:t>a given size</a:t>
            </a:r>
            <a:r>
              <a:rPr lang="vi" sz="2400"/>
              <a:t>.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vi" sz="2400" b="1"/>
              <a:t>Limit </a:t>
            </a:r>
            <a:r>
              <a:rPr lang="vi" sz="2400"/>
              <a:t>and </a:t>
            </a:r>
            <a:r>
              <a:rPr lang="vi" sz="2400" b="1"/>
              <a:t>filter </a:t>
            </a:r>
            <a:r>
              <a:rPr lang="vi" sz="2400"/>
              <a:t>can combine </a:t>
            </a:r>
            <a:r>
              <a:rPr lang="vi" sz="2400" b="1"/>
              <a:t>parallel</a:t>
            </a:r>
            <a:endParaRPr sz="24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/>
              <a:t> 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826" name="Google Shape;82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48900"/>
            <a:ext cx="851535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92"/>
          <p:cNvSpPr txBox="1"/>
          <p:nvPr/>
        </p:nvSpPr>
        <p:spPr>
          <a:xfrm>
            <a:off x="3021275" y="3849075"/>
            <a:ext cx="24099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Output: [pork, beef, chicken]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3"/>
          <p:cNvSpPr txBox="1">
            <a:spLocks noGrp="1"/>
          </p:cNvSpPr>
          <p:nvPr>
            <p:ph type="title"/>
          </p:nvPr>
        </p:nvSpPr>
        <p:spPr>
          <a:xfrm>
            <a:off x="113225" y="0"/>
            <a:ext cx="6514500" cy="6474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Truncating a stream</a:t>
            </a:r>
            <a:endParaRPr sz="3600"/>
          </a:p>
        </p:txBody>
      </p:sp>
      <p:pic>
        <p:nvPicPr>
          <p:cNvPr id="833" name="Google Shape;83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600" y="939900"/>
            <a:ext cx="7654625" cy="42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4"/>
          <p:cNvSpPr txBox="1">
            <a:spLocks noGrp="1"/>
          </p:cNvSpPr>
          <p:nvPr>
            <p:ph type="title"/>
          </p:nvPr>
        </p:nvSpPr>
        <p:spPr>
          <a:xfrm>
            <a:off x="113225" y="0"/>
            <a:ext cx="6514500" cy="6474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Skipping elements</a:t>
            </a:r>
            <a:endParaRPr sz="3600"/>
          </a:p>
        </p:txBody>
      </p:sp>
      <p:sp>
        <p:nvSpPr>
          <p:cNvPr id="839" name="Google Shape;839;p94"/>
          <p:cNvSpPr txBox="1">
            <a:spLocks noGrp="1"/>
          </p:cNvSpPr>
          <p:nvPr>
            <p:ph type="body" idx="1"/>
          </p:nvPr>
        </p:nvSpPr>
        <p:spPr>
          <a:xfrm>
            <a:off x="308700" y="795500"/>
            <a:ext cx="8526600" cy="10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/>
              <a:t>The </a:t>
            </a:r>
            <a:r>
              <a:rPr lang="vi" sz="2400" b="1"/>
              <a:t>skip(n) method </a:t>
            </a:r>
            <a:r>
              <a:rPr lang="vi" sz="2400"/>
              <a:t>to return a </a:t>
            </a:r>
            <a:r>
              <a:rPr lang="vi" sz="2400" b="1"/>
              <a:t>stream </a:t>
            </a:r>
            <a:r>
              <a:rPr lang="vi" sz="2400"/>
              <a:t>that </a:t>
            </a:r>
            <a:r>
              <a:rPr lang="vi" sz="2400" b="1"/>
              <a:t>discards </a:t>
            </a:r>
            <a:r>
              <a:rPr lang="vi" sz="2400"/>
              <a:t>the first n </a:t>
            </a:r>
            <a:r>
              <a:rPr lang="vi" sz="2400" b="1"/>
              <a:t>elements</a:t>
            </a:r>
            <a:r>
              <a:rPr lang="vi" sz="2400"/>
              <a:t>.  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0" name="Google Shape;840;p94"/>
          <p:cNvSpPr txBox="1"/>
          <p:nvPr/>
        </p:nvSpPr>
        <p:spPr>
          <a:xfrm>
            <a:off x="703600" y="1728300"/>
            <a:ext cx="7446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Filtered list without skipping: [pork, beef, chicken, french fries, rice, pizza, salmon]</a:t>
            </a:r>
            <a:endParaRPr/>
          </a:p>
        </p:txBody>
      </p:sp>
      <p:pic>
        <p:nvPicPr>
          <p:cNvPr id="841" name="Google Shape;84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50" y="2175875"/>
            <a:ext cx="7981950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94"/>
          <p:cNvSpPr txBox="1"/>
          <p:nvPr/>
        </p:nvSpPr>
        <p:spPr>
          <a:xfrm>
            <a:off x="2457150" y="3582200"/>
            <a:ext cx="40806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Output: [chicken, french fries, rice, pizza, salmon]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5"/>
          <p:cNvSpPr txBox="1">
            <a:spLocks noGrp="1"/>
          </p:cNvSpPr>
          <p:nvPr>
            <p:ph type="title"/>
          </p:nvPr>
        </p:nvSpPr>
        <p:spPr>
          <a:xfrm>
            <a:off x="113225" y="0"/>
            <a:ext cx="6514500" cy="6474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Skipping elements</a:t>
            </a:r>
            <a:endParaRPr sz="3600"/>
          </a:p>
        </p:txBody>
      </p:sp>
      <p:pic>
        <p:nvPicPr>
          <p:cNvPr id="848" name="Google Shape;84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613" y="825725"/>
            <a:ext cx="7267575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9"/>
          <p:cNvSpPr txBox="1">
            <a:spLocks noGrp="1"/>
          </p:cNvSpPr>
          <p:nvPr>
            <p:ph type="title"/>
          </p:nvPr>
        </p:nvSpPr>
        <p:spPr>
          <a:xfrm>
            <a:off x="214433" y="-376029"/>
            <a:ext cx="6249900" cy="8610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What is Streams?</a:t>
            </a:r>
            <a:endParaRPr/>
          </a:p>
        </p:txBody>
      </p:sp>
      <p:sp>
        <p:nvSpPr>
          <p:cNvPr id="649" name="Google Shape;649;p69"/>
          <p:cNvSpPr txBox="1">
            <a:spLocks noGrp="1"/>
          </p:cNvSpPr>
          <p:nvPr>
            <p:ph type="body" idx="1"/>
          </p:nvPr>
        </p:nvSpPr>
        <p:spPr>
          <a:xfrm>
            <a:off x="77250" y="484975"/>
            <a:ext cx="8989500" cy="339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vi" b="1"/>
              <a:t>Streams </a:t>
            </a:r>
            <a:r>
              <a:rPr lang="vi"/>
              <a:t>are an update to </a:t>
            </a:r>
            <a:r>
              <a:rPr lang="vi" b="1"/>
              <a:t>the Java API </a:t>
            </a:r>
            <a:r>
              <a:rPr lang="vi"/>
              <a:t>that let you </a:t>
            </a:r>
            <a:r>
              <a:rPr lang="vi" b="1"/>
              <a:t>manipulate collections</a:t>
            </a:r>
            <a:r>
              <a:rPr lang="vi"/>
              <a:t> of data in a </a:t>
            </a:r>
            <a:r>
              <a:rPr lang="vi" b="1"/>
              <a:t>declarative way</a:t>
            </a:r>
            <a:r>
              <a:rPr lang="vi"/>
              <a:t>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vi"/>
              <a:t>Can be processed in </a:t>
            </a:r>
            <a:r>
              <a:rPr lang="vi" b="1"/>
              <a:t>parallel transparently</a:t>
            </a:r>
            <a:r>
              <a:rPr lang="vi"/>
              <a:t>, without you having to write any multithreaded code.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0" name="Google Shape;65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300" y="1993471"/>
            <a:ext cx="5592024" cy="29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6"/>
          <p:cNvSpPr txBox="1">
            <a:spLocks noGrp="1"/>
          </p:cNvSpPr>
          <p:nvPr>
            <p:ph type="title"/>
          </p:nvPr>
        </p:nvSpPr>
        <p:spPr>
          <a:xfrm>
            <a:off x="166925" y="247800"/>
            <a:ext cx="6514500" cy="15462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Mapping apply a function to each element of a stream  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854" name="Google Shape;854;p96"/>
          <p:cNvSpPr txBox="1">
            <a:spLocks noGrp="1"/>
          </p:cNvSpPr>
          <p:nvPr>
            <p:ph type="body" idx="1"/>
          </p:nvPr>
        </p:nvSpPr>
        <p:spPr>
          <a:xfrm>
            <a:off x="308700" y="1874600"/>
            <a:ext cx="8526600" cy="10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/>
              <a:t>The </a:t>
            </a:r>
            <a:r>
              <a:rPr lang="vi" sz="2400" b="1"/>
              <a:t>map method</a:t>
            </a:r>
            <a:r>
              <a:rPr lang="vi" sz="2400"/>
              <a:t> takes a function as argument. The function is </a:t>
            </a:r>
            <a:r>
              <a:rPr lang="vi" sz="2400" b="1"/>
              <a:t>applied </a:t>
            </a:r>
            <a:r>
              <a:rPr lang="vi" sz="2400"/>
              <a:t>to </a:t>
            </a:r>
            <a:r>
              <a:rPr lang="vi" sz="2400" b="1"/>
              <a:t>each element</a:t>
            </a:r>
            <a:r>
              <a:rPr lang="vi" sz="2400"/>
              <a:t>, </a:t>
            </a:r>
            <a:r>
              <a:rPr lang="vi" sz="2400" b="1"/>
              <a:t>mapping </a:t>
            </a:r>
            <a:r>
              <a:rPr lang="vi" sz="2400"/>
              <a:t>it </a:t>
            </a:r>
            <a:r>
              <a:rPr lang="vi" sz="2400" b="1"/>
              <a:t>into </a:t>
            </a:r>
            <a:r>
              <a:rPr lang="vi" sz="2400"/>
              <a:t>a </a:t>
            </a:r>
            <a:r>
              <a:rPr lang="vi" sz="2400" b="1"/>
              <a:t>new element</a:t>
            </a:r>
            <a:r>
              <a:rPr lang="vi" sz="2400"/>
              <a:t>  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855" name="Google Shape;85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400" y="3041800"/>
            <a:ext cx="5676900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96"/>
          <p:cNvSpPr txBox="1"/>
          <p:nvPr/>
        </p:nvSpPr>
        <p:spPr>
          <a:xfrm>
            <a:off x="1521100" y="4157525"/>
            <a:ext cx="7659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Output: [seasonal fruit, pork, beef, chicken, french fries, rice, pizza, prawns, salmon]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7"/>
          <p:cNvSpPr txBox="1">
            <a:spLocks noGrp="1"/>
          </p:cNvSpPr>
          <p:nvPr>
            <p:ph type="title"/>
          </p:nvPr>
        </p:nvSpPr>
        <p:spPr>
          <a:xfrm>
            <a:off x="166925" y="247800"/>
            <a:ext cx="6514500" cy="6654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Example</a:t>
            </a:r>
            <a:endParaRPr sz="3600"/>
          </a:p>
        </p:txBody>
      </p:sp>
      <p:sp>
        <p:nvSpPr>
          <p:cNvPr id="862" name="Google Shape;862;p97"/>
          <p:cNvSpPr txBox="1">
            <a:spLocks noGrp="1"/>
          </p:cNvSpPr>
          <p:nvPr>
            <p:ph type="body" idx="1"/>
          </p:nvPr>
        </p:nvSpPr>
        <p:spPr>
          <a:xfrm>
            <a:off x="308700" y="1467625"/>
            <a:ext cx="8526600" cy="10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/>
              <a:t>How could you return a list of all the unique characters for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/>
              <a:t>a list of words? 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/>
              <a:t>For example, given the list of words ["Hello," "World"] you’d like to return the list ["H," "e," "l," "o," "W," "r," "d"]  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863" name="Google Shape;86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200" y="3008900"/>
            <a:ext cx="423862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8"/>
          <p:cNvSpPr txBox="1">
            <a:spLocks noGrp="1"/>
          </p:cNvSpPr>
          <p:nvPr>
            <p:ph type="title"/>
          </p:nvPr>
        </p:nvSpPr>
        <p:spPr>
          <a:xfrm>
            <a:off x="207200" y="59775"/>
            <a:ext cx="6514500" cy="6654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Example</a:t>
            </a:r>
            <a:endParaRPr sz="3600"/>
          </a:p>
        </p:txBody>
      </p:sp>
      <p:pic>
        <p:nvPicPr>
          <p:cNvPr id="869" name="Google Shape;86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713" y="684588"/>
            <a:ext cx="7419975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99"/>
          <p:cNvSpPr txBox="1">
            <a:spLocks noGrp="1"/>
          </p:cNvSpPr>
          <p:nvPr>
            <p:ph type="title"/>
          </p:nvPr>
        </p:nvSpPr>
        <p:spPr>
          <a:xfrm>
            <a:off x="157775" y="169075"/>
            <a:ext cx="6514500" cy="6381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Mapping use flatMap</a:t>
            </a:r>
            <a:endParaRPr sz="3600"/>
          </a:p>
        </p:txBody>
      </p:sp>
      <p:sp>
        <p:nvSpPr>
          <p:cNvPr id="875" name="Google Shape;875;p99"/>
          <p:cNvSpPr txBox="1">
            <a:spLocks noGrp="1"/>
          </p:cNvSpPr>
          <p:nvPr>
            <p:ph type="body" idx="1"/>
          </p:nvPr>
        </p:nvSpPr>
        <p:spPr>
          <a:xfrm>
            <a:off x="211175" y="1767350"/>
            <a:ext cx="8749800" cy="10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vi" sz="2400"/>
              <a:t>The </a:t>
            </a:r>
            <a:r>
              <a:rPr lang="vi" sz="2400" b="1"/>
              <a:t>flatMap method</a:t>
            </a:r>
            <a:r>
              <a:rPr lang="vi" sz="2400"/>
              <a:t> has the </a:t>
            </a:r>
            <a:r>
              <a:rPr lang="vi" sz="2400" b="1"/>
              <a:t>effect </a:t>
            </a:r>
            <a:r>
              <a:rPr lang="vi" sz="2400"/>
              <a:t>of mapping each array </a:t>
            </a:r>
            <a:r>
              <a:rPr lang="vi" sz="2400" b="1"/>
              <a:t>not </a:t>
            </a:r>
            <a:r>
              <a:rPr lang="vi" sz="2400"/>
              <a:t>with a </a:t>
            </a:r>
            <a:r>
              <a:rPr lang="vi" sz="2400" b="1"/>
              <a:t>stream </a:t>
            </a:r>
            <a:r>
              <a:rPr lang="vi" sz="2400"/>
              <a:t>but with the </a:t>
            </a:r>
            <a:r>
              <a:rPr lang="vi" sz="2400" b="1"/>
              <a:t>contents </a:t>
            </a:r>
            <a:r>
              <a:rPr lang="vi" sz="2400"/>
              <a:t>of that stream.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vi" sz="2400"/>
              <a:t>All the separate streams that were generated when using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/>
              <a:t>map(Arrays::stream) get </a:t>
            </a:r>
            <a:r>
              <a:rPr lang="vi" sz="2400" b="1"/>
              <a:t>amalgamated—flattened </a:t>
            </a:r>
            <a:r>
              <a:rPr lang="vi" sz="2400"/>
              <a:t>into a </a:t>
            </a:r>
            <a:r>
              <a:rPr lang="vi" sz="2400" b="1"/>
              <a:t>single stream</a:t>
            </a:r>
            <a:r>
              <a:rPr lang="vi" sz="2400"/>
              <a:t>. 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876" name="Google Shape;87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825" y="3055100"/>
            <a:ext cx="427672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00"/>
          <p:cNvSpPr txBox="1">
            <a:spLocks noGrp="1"/>
          </p:cNvSpPr>
          <p:nvPr>
            <p:ph type="title"/>
          </p:nvPr>
        </p:nvSpPr>
        <p:spPr>
          <a:xfrm>
            <a:off x="198075" y="-149975"/>
            <a:ext cx="6514500" cy="6381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Mapping use flatMap</a:t>
            </a:r>
            <a:endParaRPr sz="3600"/>
          </a:p>
        </p:txBody>
      </p:sp>
      <p:pic>
        <p:nvPicPr>
          <p:cNvPr id="882" name="Google Shape;88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737" y="468600"/>
            <a:ext cx="6670528" cy="465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01"/>
          <p:cNvSpPr txBox="1">
            <a:spLocks noGrp="1"/>
          </p:cNvSpPr>
          <p:nvPr>
            <p:ph type="title"/>
          </p:nvPr>
        </p:nvSpPr>
        <p:spPr>
          <a:xfrm>
            <a:off x="157775" y="169075"/>
            <a:ext cx="6514500" cy="6381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Finding and matching</a:t>
            </a:r>
            <a:endParaRPr sz="3600"/>
          </a:p>
        </p:txBody>
      </p:sp>
      <p:graphicFrame>
        <p:nvGraphicFramePr>
          <p:cNvPr id="888" name="Google Shape;888;p101"/>
          <p:cNvGraphicFramePr/>
          <p:nvPr/>
        </p:nvGraphicFramePr>
        <p:xfrm>
          <a:off x="133400" y="86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{E8848E3D-F60C-480A-A9F3-8F6E098B76FF}</a:tableStyleId>
              </a:tblPr>
              <a:tblGrid>
                <a:gridCol w="154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 b="1"/>
                        <a:t>Method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 b="1"/>
                        <a:t>Description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 b="1"/>
                        <a:t>Return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/>
                        <a:t>anyMatch()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/>
                        <a:t>check an existing element of the stream match the given predicate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/>
                        <a:t>boolean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/>
                        <a:t>allMatch()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/>
                        <a:t>check no elements in the stream match the given predicate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/>
                        <a:t>boolean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/>
                        <a:t>noneMatch()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/>
                        <a:t>check no elements in the stream match the given predicate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/>
                        <a:t>boolean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/>
                        <a:t>findAny()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/>
                        <a:t>find the any element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/>
                        <a:t>an arbitrary element of the current stream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/>
                        <a:t>findFirst()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/>
                        <a:t>find the first element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/>
                        <a:t>the first element of the current stream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02"/>
          <p:cNvSpPr txBox="1">
            <a:spLocks noGrp="1"/>
          </p:cNvSpPr>
          <p:nvPr>
            <p:ph type="title"/>
          </p:nvPr>
        </p:nvSpPr>
        <p:spPr>
          <a:xfrm>
            <a:off x="198075" y="-149975"/>
            <a:ext cx="6514500" cy="6381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Example</a:t>
            </a:r>
            <a:endParaRPr sz="3600"/>
          </a:p>
        </p:txBody>
      </p:sp>
      <p:pic>
        <p:nvPicPr>
          <p:cNvPr id="894" name="Google Shape;89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525" y="616150"/>
            <a:ext cx="63341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2525" y="1560250"/>
            <a:ext cx="61531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4775" y="2474400"/>
            <a:ext cx="576262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03"/>
          <p:cNvSpPr txBox="1">
            <a:spLocks noGrp="1"/>
          </p:cNvSpPr>
          <p:nvPr>
            <p:ph type="title"/>
          </p:nvPr>
        </p:nvSpPr>
        <p:spPr>
          <a:xfrm>
            <a:off x="198075" y="-149975"/>
            <a:ext cx="6514500" cy="6381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Short-circuiting evaluation </a:t>
            </a:r>
            <a:endParaRPr sz="3600"/>
          </a:p>
        </p:txBody>
      </p:sp>
      <p:pic>
        <p:nvPicPr>
          <p:cNvPr id="902" name="Google Shape;90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625" y="611275"/>
            <a:ext cx="6395158" cy="43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03"/>
          <p:cNvSpPr txBox="1">
            <a:spLocks noGrp="1"/>
          </p:cNvSpPr>
          <p:nvPr>
            <p:ph type="body" idx="1"/>
          </p:nvPr>
        </p:nvSpPr>
        <p:spPr>
          <a:xfrm>
            <a:off x="337625" y="1544550"/>
            <a:ext cx="3382200" cy="20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 b="1"/>
              <a:t>Don’t </a:t>
            </a:r>
            <a:r>
              <a:rPr lang="vi" sz="2400"/>
              <a:t>need to </a:t>
            </a:r>
            <a:r>
              <a:rPr lang="vi" sz="2400" b="1"/>
              <a:t>process </a:t>
            </a:r>
            <a:r>
              <a:rPr lang="vi" sz="2400"/>
              <a:t>the </a:t>
            </a:r>
            <a:r>
              <a:rPr lang="vi" sz="2400" b="1"/>
              <a:t>whole stream </a:t>
            </a:r>
            <a:r>
              <a:rPr lang="vi" sz="2400"/>
              <a:t>to produce a result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4"/>
          <p:cNvSpPr txBox="1">
            <a:spLocks noGrp="1"/>
          </p:cNvSpPr>
          <p:nvPr>
            <p:ph type="title"/>
          </p:nvPr>
        </p:nvSpPr>
        <p:spPr>
          <a:xfrm>
            <a:off x="157775" y="169075"/>
            <a:ext cx="6514500" cy="6381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Reducing</a:t>
            </a:r>
            <a:endParaRPr sz="3600"/>
          </a:p>
        </p:txBody>
      </p:sp>
      <p:sp>
        <p:nvSpPr>
          <p:cNvPr id="909" name="Google Shape;909;p104"/>
          <p:cNvSpPr txBox="1">
            <a:spLocks noGrp="1"/>
          </p:cNvSpPr>
          <p:nvPr>
            <p:ph type="body" idx="1"/>
          </p:nvPr>
        </p:nvSpPr>
        <p:spPr>
          <a:xfrm>
            <a:off x="795900" y="915625"/>
            <a:ext cx="7102200" cy="3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vi" sz="2400"/>
              <a:t>That method allows to </a:t>
            </a:r>
            <a:r>
              <a:rPr lang="vi" sz="2400" b="1"/>
              <a:t>produce one single result</a:t>
            </a:r>
            <a:r>
              <a:rPr lang="vi" sz="2400"/>
              <a:t> from a sequence of elements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vi" sz="2400"/>
              <a:t>The benefit of using reduce is that the </a:t>
            </a:r>
            <a:r>
              <a:rPr lang="vi" sz="2400" b="1"/>
              <a:t>iteration is abstracted</a:t>
            </a:r>
            <a:r>
              <a:rPr lang="vi" sz="2400"/>
              <a:t> using </a:t>
            </a:r>
            <a:r>
              <a:rPr lang="vi" sz="2400" b="1"/>
              <a:t>internal iteration</a:t>
            </a:r>
            <a:r>
              <a:rPr lang="vi" sz="2400"/>
              <a:t>, which enables the internal implementation to choose to </a:t>
            </a:r>
            <a:r>
              <a:rPr lang="vi" sz="2400" b="1"/>
              <a:t>perform</a:t>
            </a:r>
            <a:r>
              <a:rPr lang="vi" sz="2400"/>
              <a:t> the reduce operation in </a:t>
            </a:r>
            <a:r>
              <a:rPr lang="vi" sz="2400" b="1"/>
              <a:t>parallel</a:t>
            </a:r>
            <a:r>
              <a:rPr lang="vi" sz="2400"/>
              <a:t>.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5"/>
          <p:cNvSpPr txBox="1">
            <a:spLocks noGrp="1"/>
          </p:cNvSpPr>
          <p:nvPr>
            <p:ph type="title"/>
          </p:nvPr>
        </p:nvSpPr>
        <p:spPr>
          <a:xfrm>
            <a:off x="197475" y="-149975"/>
            <a:ext cx="6514500" cy="6381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Summing the elements</a:t>
            </a:r>
            <a:endParaRPr sz="3600"/>
          </a:p>
        </p:txBody>
      </p:sp>
      <p:pic>
        <p:nvPicPr>
          <p:cNvPr id="915" name="Google Shape;91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575" y="488125"/>
            <a:ext cx="4638675" cy="4286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16" name="Google Shape;91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800" y="989875"/>
            <a:ext cx="5107576" cy="3509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17" name="Google Shape;917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2875" y="4541982"/>
            <a:ext cx="9144001" cy="57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0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00" cy="8610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What is Streams?</a:t>
            </a:r>
            <a:endParaRPr/>
          </a:p>
        </p:txBody>
      </p:sp>
      <p:pic>
        <p:nvPicPr>
          <p:cNvPr id="656" name="Google Shape;65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875" y="3276775"/>
            <a:ext cx="8270275" cy="17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325" y="1466550"/>
            <a:ext cx="7646650" cy="14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06"/>
          <p:cNvSpPr txBox="1">
            <a:spLocks noGrp="1"/>
          </p:cNvSpPr>
          <p:nvPr>
            <p:ph type="title"/>
          </p:nvPr>
        </p:nvSpPr>
        <p:spPr>
          <a:xfrm>
            <a:off x="197475" y="-149975"/>
            <a:ext cx="6514500" cy="6381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Maximum and minimum</a:t>
            </a:r>
            <a:endParaRPr sz="3600"/>
          </a:p>
        </p:txBody>
      </p:sp>
      <p:pic>
        <p:nvPicPr>
          <p:cNvPr id="923" name="Google Shape;92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825" y="616150"/>
            <a:ext cx="69532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1800" y="1172350"/>
            <a:ext cx="5291595" cy="36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07"/>
          <p:cNvSpPr txBox="1">
            <a:spLocks noGrp="1"/>
          </p:cNvSpPr>
          <p:nvPr>
            <p:ph type="title"/>
          </p:nvPr>
        </p:nvSpPr>
        <p:spPr>
          <a:xfrm>
            <a:off x="173700" y="230300"/>
            <a:ext cx="6514500" cy="11034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Numeric streams  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930" name="Google Shape;930;p107"/>
          <p:cNvSpPr txBox="1">
            <a:spLocks noGrp="1"/>
          </p:cNvSpPr>
          <p:nvPr>
            <p:ph type="body" idx="1"/>
          </p:nvPr>
        </p:nvSpPr>
        <p:spPr>
          <a:xfrm>
            <a:off x="3940525" y="2178725"/>
            <a:ext cx="43329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 b="1"/>
              <a:t>Boxing cost</a:t>
            </a:r>
            <a:r>
              <a:rPr lang="vi" sz="2400"/>
              <a:t> to be unboxed to a primitive type</a:t>
            </a:r>
            <a:endParaRPr sz="2400"/>
          </a:p>
        </p:txBody>
      </p:sp>
      <p:pic>
        <p:nvPicPr>
          <p:cNvPr id="931" name="Google Shape;93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038" y="1009025"/>
            <a:ext cx="5972175" cy="101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2" name="Google Shape;932;p107"/>
          <p:cNvCxnSpPr/>
          <p:nvPr/>
        </p:nvCxnSpPr>
        <p:spPr>
          <a:xfrm rot="10800000" flipH="1">
            <a:off x="5241000" y="1920425"/>
            <a:ext cx="1535700" cy="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3" name="Google Shape;933;p107"/>
          <p:cNvCxnSpPr/>
          <p:nvPr/>
        </p:nvCxnSpPr>
        <p:spPr>
          <a:xfrm>
            <a:off x="6040550" y="1944725"/>
            <a:ext cx="9900" cy="214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08"/>
          <p:cNvSpPr txBox="1">
            <a:spLocks noGrp="1"/>
          </p:cNvSpPr>
          <p:nvPr>
            <p:ph type="title"/>
          </p:nvPr>
        </p:nvSpPr>
        <p:spPr>
          <a:xfrm>
            <a:off x="129825" y="169075"/>
            <a:ext cx="6514500" cy="7047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Primitive stream specializations</a:t>
            </a:r>
            <a:endParaRPr sz="3600"/>
          </a:p>
        </p:txBody>
      </p:sp>
      <p:sp>
        <p:nvSpPr>
          <p:cNvPr id="939" name="Google Shape;939;p108"/>
          <p:cNvSpPr txBox="1">
            <a:spLocks noGrp="1"/>
          </p:cNvSpPr>
          <p:nvPr>
            <p:ph type="body" idx="1"/>
          </p:nvPr>
        </p:nvSpPr>
        <p:spPr>
          <a:xfrm>
            <a:off x="297375" y="1472400"/>
            <a:ext cx="87366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/>
              <a:t> </a:t>
            </a:r>
            <a:r>
              <a:rPr lang="vi" sz="2400" b="1">
                <a:solidFill>
                  <a:srgbClr val="1155CC"/>
                </a:solidFill>
              </a:rPr>
              <a:t>IntStream, DoubleStream, and LongStream</a:t>
            </a:r>
            <a:endParaRPr sz="2400" b="1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1155CC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vi" sz="2400" b="1"/>
              <a:t>Respectively specialize </a:t>
            </a:r>
            <a:r>
              <a:rPr lang="vi" sz="2400"/>
              <a:t>the </a:t>
            </a:r>
            <a:r>
              <a:rPr lang="vi" sz="2400" b="1"/>
              <a:t>elements </a:t>
            </a:r>
            <a:r>
              <a:rPr lang="vi" sz="2400"/>
              <a:t>of a stream </a:t>
            </a:r>
            <a:r>
              <a:rPr lang="vi" sz="2400" b="1"/>
              <a:t>to </a:t>
            </a:r>
            <a:r>
              <a:rPr lang="vi" sz="2400"/>
              <a:t>be </a:t>
            </a:r>
            <a:r>
              <a:rPr lang="vi" sz="2400" b="1"/>
              <a:t>int, long, and double</a:t>
            </a: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vi" sz="2400" b="1"/>
              <a:t>Avoid </a:t>
            </a:r>
            <a:r>
              <a:rPr lang="vi" sz="2400"/>
              <a:t>hidden </a:t>
            </a:r>
            <a:r>
              <a:rPr lang="vi" sz="2400" b="1"/>
              <a:t>boxing costs</a:t>
            </a:r>
            <a:endParaRPr sz="2400" b="1"/>
          </a:p>
        </p:txBody>
      </p:sp>
      <p:sp>
        <p:nvSpPr>
          <p:cNvPr id="940" name="Google Shape;940;p108"/>
          <p:cNvSpPr txBox="1">
            <a:spLocks noGrp="1"/>
          </p:cNvSpPr>
          <p:nvPr>
            <p:ph type="body" idx="2"/>
          </p:nvPr>
        </p:nvSpPr>
        <p:spPr>
          <a:xfrm>
            <a:off x="318125" y="3496925"/>
            <a:ext cx="87366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vi" sz="2400"/>
              <a:t>Use </a:t>
            </a:r>
            <a:r>
              <a:rPr lang="vi" sz="2400" i="1">
                <a:solidFill>
                  <a:srgbClr val="FF0000"/>
                </a:solidFill>
              </a:rPr>
              <a:t>mapToInt, mapToDouble, mapToLong</a:t>
            </a:r>
            <a:r>
              <a:rPr lang="vi" sz="2400"/>
              <a:t> to  convert a stream to a specialized version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09"/>
          <p:cNvSpPr txBox="1">
            <a:spLocks noGrp="1"/>
          </p:cNvSpPr>
          <p:nvPr>
            <p:ph type="title"/>
          </p:nvPr>
        </p:nvSpPr>
        <p:spPr>
          <a:xfrm>
            <a:off x="129825" y="169075"/>
            <a:ext cx="6514500" cy="7047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Primitive stream specializations</a:t>
            </a:r>
            <a:endParaRPr sz="3600"/>
          </a:p>
        </p:txBody>
      </p:sp>
      <p:pic>
        <p:nvPicPr>
          <p:cNvPr id="946" name="Google Shape;94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6175"/>
            <a:ext cx="82200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13" y="2201000"/>
            <a:ext cx="763905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10"/>
          <p:cNvSpPr txBox="1">
            <a:spLocks noGrp="1"/>
          </p:cNvSpPr>
          <p:nvPr>
            <p:ph type="title"/>
          </p:nvPr>
        </p:nvSpPr>
        <p:spPr>
          <a:xfrm>
            <a:off x="129825" y="169075"/>
            <a:ext cx="6514500" cy="7047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Numeric ranges</a:t>
            </a:r>
            <a:endParaRPr sz="3600"/>
          </a:p>
        </p:txBody>
      </p:sp>
      <p:sp>
        <p:nvSpPr>
          <p:cNvPr id="953" name="Google Shape;953;p110"/>
          <p:cNvSpPr txBox="1">
            <a:spLocks noGrp="1"/>
          </p:cNvSpPr>
          <p:nvPr>
            <p:ph type="body" idx="1"/>
          </p:nvPr>
        </p:nvSpPr>
        <p:spPr>
          <a:xfrm>
            <a:off x="1191600" y="1744450"/>
            <a:ext cx="6760800" cy="20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/>
              <a:t>We can use </a:t>
            </a:r>
            <a:r>
              <a:rPr lang="vi" sz="2400" b="1" i="1"/>
              <a:t>range() </a:t>
            </a:r>
            <a:r>
              <a:rPr lang="vi" sz="2400"/>
              <a:t>instead,  the result would be 49 even numbers because range is exclusive</a:t>
            </a:r>
            <a:endParaRPr sz="2400"/>
          </a:p>
        </p:txBody>
      </p:sp>
      <p:pic>
        <p:nvPicPr>
          <p:cNvPr id="954" name="Google Shape;95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0" y="1148050"/>
            <a:ext cx="518160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110"/>
          <p:cNvSpPr txBox="1"/>
          <p:nvPr/>
        </p:nvSpPr>
        <p:spPr>
          <a:xfrm>
            <a:off x="3104175" y="1996450"/>
            <a:ext cx="24099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Output: [2,4,6,...100]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6" name="Google Shape;956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250" y="3219950"/>
            <a:ext cx="5715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110"/>
          <p:cNvSpPr txBox="1"/>
          <p:nvPr/>
        </p:nvSpPr>
        <p:spPr>
          <a:xfrm>
            <a:off x="2988425" y="4113650"/>
            <a:ext cx="24099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Output: [2,4,6,...98]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11"/>
          <p:cNvSpPr txBox="1">
            <a:spLocks noGrp="1"/>
          </p:cNvSpPr>
          <p:nvPr>
            <p:ph type="title"/>
          </p:nvPr>
        </p:nvSpPr>
        <p:spPr>
          <a:xfrm>
            <a:off x="134700" y="-69825"/>
            <a:ext cx="6514500" cy="7047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Building stream</a:t>
            </a:r>
            <a:endParaRPr sz="3600"/>
          </a:p>
        </p:txBody>
      </p:sp>
      <p:pic>
        <p:nvPicPr>
          <p:cNvPr id="963" name="Google Shape;96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25" y="772650"/>
            <a:ext cx="7162243" cy="420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12"/>
          <p:cNvSpPr txBox="1">
            <a:spLocks noGrp="1"/>
          </p:cNvSpPr>
          <p:nvPr>
            <p:ph type="title"/>
          </p:nvPr>
        </p:nvSpPr>
        <p:spPr>
          <a:xfrm>
            <a:off x="134700" y="-69825"/>
            <a:ext cx="6514500" cy="7047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Finite stream</a:t>
            </a:r>
            <a:endParaRPr sz="3600"/>
          </a:p>
        </p:txBody>
      </p:sp>
      <p:sp>
        <p:nvSpPr>
          <p:cNvPr id="969" name="Google Shape;969;p112"/>
          <p:cNvSpPr txBox="1">
            <a:spLocks noGrp="1"/>
          </p:cNvSpPr>
          <p:nvPr>
            <p:ph type="body" idx="1"/>
          </p:nvPr>
        </p:nvSpPr>
        <p:spPr>
          <a:xfrm>
            <a:off x="225500" y="910750"/>
            <a:ext cx="13248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 i="1" u="sng"/>
              <a:t>by value</a:t>
            </a:r>
            <a:endParaRPr sz="2400" i="1" u="sng"/>
          </a:p>
        </p:txBody>
      </p:sp>
      <p:sp>
        <p:nvSpPr>
          <p:cNvPr id="970" name="Google Shape;970;p112"/>
          <p:cNvSpPr txBox="1">
            <a:spLocks noGrp="1"/>
          </p:cNvSpPr>
          <p:nvPr>
            <p:ph type="body" idx="2"/>
          </p:nvPr>
        </p:nvSpPr>
        <p:spPr>
          <a:xfrm>
            <a:off x="225500" y="1764188"/>
            <a:ext cx="13248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 i="1" u="sng"/>
              <a:t>by array</a:t>
            </a:r>
            <a:endParaRPr sz="2400" i="1" u="sng"/>
          </a:p>
        </p:txBody>
      </p:sp>
      <p:sp>
        <p:nvSpPr>
          <p:cNvPr id="971" name="Google Shape;971;p112"/>
          <p:cNvSpPr txBox="1">
            <a:spLocks noGrp="1"/>
          </p:cNvSpPr>
          <p:nvPr>
            <p:ph type="body" idx="3"/>
          </p:nvPr>
        </p:nvSpPr>
        <p:spPr>
          <a:xfrm>
            <a:off x="263900" y="2487425"/>
            <a:ext cx="20799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 i="1" u="sng"/>
              <a:t>by collection</a:t>
            </a:r>
            <a:endParaRPr sz="2400" i="1" u="sng"/>
          </a:p>
        </p:txBody>
      </p:sp>
      <p:sp>
        <p:nvSpPr>
          <p:cNvPr id="972" name="Google Shape;972;p112"/>
          <p:cNvSpPr txBox="1">
            <a:spLocks noGrp="1"/>
          </p:cNvSpPr>
          <p:nvPr>
            <p:ph type="body" idx="4"/>
          </p:nvPr>
        </p:nvSpPr>
        <p:spPr>
          <a:xfrm>
            <a:off x="263900" y="3312625"/>
            <a:ext cx="20799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 i="1" u="sng"/>
              <a:t>by file</a:t>
            </a:r>
            <a:endParaRPr sz="2400" i="1" u="sng"/>
          </a:p>
        </p:txBody>
      </p:sp>
      <p:pic>
        <p:nvPicPr>
          <p:cNvPr id="973" name="Google Shape;97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950" y="972550"/>
            <a:ext cx="69627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9350" y="1621775"/>
            <a:ext cx="37719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6200" y="2393288"/>
            <a:ext cx="48196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2300" y="3053813"/>
            <a:ext cx="6056752" cy="187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13"/>
          <p:cNvSpPr txBox="1">
            <a:spLocks noGrp="1"/>
          </p:cNvSpPr>
          <p:nvPr>
            <p:ph type="title"/>
          </p:nvPr>
        </p:nvSpPr>
        <p:spPr>
          <a:xfrm>
            <a:off x="134700" y="-69825"/>
            <a:ext cx="6514500" cy="7047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Infinite stream</a:t>
            </a:r>
            <a:endParaRPr sz="3600"/>
          </a:p>
        </p:txBody>
      </p:sp>
      <p:sp>
        <p:nvSpPr>
          <p:cNvPr id="982" name="Google Shape;982;p113"/>
          <p:cNvSpPr txBox="1">
            <a:spLocks noGrp="1"/>
          </p:cNvSpPr>
          <p:nvPr>
            <p:ph type="body" idx="1"/>
          </p:nvPr>
        </p:nvSpPr>
        <p:spPr>
          <a:xfrm>
            <a:off x="181625" y="1399250"/>
            <a:ext cx="9037800" cy="25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vi" sz="2400" b="1" i="1" u="sng"/>
              <a:t>Iterate:</a:t>
            </a:r>
            <a:r>
              <a:rPr lang="vi" sz="2400"/>
              <a:t> takes </a:t>
            </a:r>
            <a:r>
              <a:rPr lang="vi" sz="2400" b="1"/>
              <a:t>an initial value</a:t>
            </a:r>
            <a:r>
              <a:rPr lang="vi" sz="2400"/>
              <a:t> and </a:t>
            </a:r>
            <a:r>
              <a:rPr lang="vi" sz="2400" b="1"/>
              <a:t>a lambda</a:t>
            </a:r>
            <a:r>
              <a:rPr lang="vi" sz="2400"/>
              <a:t> to apply successively on each new value produced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vi" sz="2400" b="1" i="1" u="sng"/>
              <a:t>Generate:</a:t>
            </a:r>
            <a:r>
              <a:rPr lang="vi" sz="2400"/>
              <a:t> takes </a:t>
            </a:r>
            <a:r>
              <a:rPr lang="vi" sz="2400" b="1"/>
              <a:t>a lamda</a:t>
            </a:r>
            <a:r>
              <a:rPr lang="vi" sz="2400"/>
              <a:t> of type </a:t>
            </a:r>
            <a:r>
              <a:rPr lang="vi" sz="2400" b="1"/>
              <a:t>supplier </a:t>
            </a:r>
            <a:r>
              <a:rPr lang="vi" sz="2400"/>
              <a:t>to provide new values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14"/>
          <p:cNvSpPr txBox="1">
            <a:spLocks noGrp="1"/>
          </p:cNvSpPr>
          <p:nvPr>
            <p:ph type="title"/>
          </p:nvPr>
        </p:nvSpPr>
        <p:spPr>
          <a:xfrm>
            <a:off x="134700" y="-69825"/>
            <a:ext cx="6514500" cy="7047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Iterate</a:t>
            </a:r>
            <a:endParaRPr sz="3600"/>
          </a:p>
        </p:txBody>
      </p:sp>
      <p:sp>
        <p:nvSpPr>
          <p:cNvPr id="988" name="Google Shape;988;p114"/>
          <p:cNvSpPr txBox="1">
            <a:spLocks noGrp="1"/>
          </p:cNvSpPr>
          <p:nvPr>
            <p:ph type="body" idx="1"/>
          </p:nvPr>
        </p:nvSpPr>
        <p:spPr>
          <a:xfrm>
            <a:off x="-127300" y="1097550"/>
            <a:ext cx="9037800" cy="20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 b="1" i="1" u="sng"/>
              <a:t>Practice: </a:t>
            </a:r>
            <a:r>
              <a:rPr lang="vi" sz="2400"/>
              <a:t> You have a sequence of a number and its successor in the series: (0, 1), (1, 1), (1, 2), (2, 3), (3, 5), (5, 8), (8, 13), (13, 21). . . . Your task is to generate the first 20 elements of the series of Fibonacci tuples using the iterate method</a:t>
            </a:r>
            <a:endParaRPr sz="2400"/>
          </a:p>
        </p:txBody>
      </p:sp>
      <p:pic>
        <p:nvPicPr>
          <p:cNvPr id="989" name="Google Shape;98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25" y="3282350"/>
            <a:ext cx="76009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050" y="306963"/>
            <a:ext cx="3867150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15"/>
          <p:cNvSpPr txBox="1">
            <a:spLocks noGrp="1"/>
          </p:cNvSpPr>
          <p:nvPr>
            <p:ph type="title"/>
          </p:nvPr>
        </p:nvSpPr>
        <p:spPr>
          <a:xfrm>
            <a:off x="134700" y="56925"/>
            <a:ext cx="6514500" cy="7047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Generate</a:t>
            </a:r>
            <a:endParaRPr sz="3600"/>
          </a:p>
        </p:txBody>
      </p:sp>
      <p:sp>
        <p:nvSpPr>
          <p:cNvPr id="996" name="Google Shape;996;p115"/>
          <p:cNvSpPr txBox="1">
            <a:spLocks noGrp="1"/>
          </p:cNvSpPr>
          <p:nvPr>
            <p:ph type="body" idx="1"/>
          </p:nvPr>
        </p:nvSpPr>
        <p:spPr>
          <a:xfrm>
            <a:off x="106200" y="1381000"/>
            <a:ext cx="9037800" cy="3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 b="1" i="1" u="sng"/>
              <a:t>Note:</a:t>
            </a:r>
            <a:r>
              <a:rPr lang="vi" sz="2400" b="1"/>
              <a:t> </a:t>
            </a:r>
            <a:endParaRPr sz="2400" b="1"/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vi" sz="2400" i="1"/>
              <a:t>You’re </a:t>
            </a:r>
            <a:r>
              <a:rPr lang="vi" sz="2400" b="1" i="1"/>
              <a:t>dealing </a:t>
            </a:r>
            <a:r>
              <a:rPr lang="vi" sz="2400" i="1"/>
              <a:t>with a stream of </a:t>
            </a:r>
            <a:r>
              <a:rPr lang="vi" sz="2400" b="1" i="1"/>
              <a:t>infinite size</a:t>
            </a:r>
            <a:r>
              <a:rPr lang="vi" sz="2400" i="1"/>
              <a:t>, you have to l</a:t>
            </a:r>
            <a:r>
              <a:rPr lang="vi" sz="2400" b="1" i="1"/>
              <a:t>imit its size</a:t>
            </a:r>
            <a:r>
              <a:rPr lang="vi" sz="2400" i="1"/>
              <a:t> explicitly using the operation limit; otherwise, the terminal operation will compute forever.</a:t>
            </a:r>
            <a:endParaRPr sz="2400" i="1"/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vi" sz="2400" b="1" i="1"/>
              <a:t>Can’t sort</a:t>
            </a:r>
            <a:r>
              <a:rPr lang="vi" sz="2400" i="1"/>
              <a:t> or </a:t>
            </a:r>
            <a:r>
              <a:rPr lang="vi" sz="2400" b="1" i="1"/>
              <a:t>reduce </a:t>
            </a:r>
            <a:r>
              <a:rPr lang="vi" sz="2400" i="1"/>
              <a:t>an </a:t>
            </a:r>
            <a:r>
              <a:rPr lang="vi" sz="2400" b="1" i="1"/>
              <a:t>infinite stream</a:t>
            </a:r>
            <a:r>
              <a:rPr lang="vi" sz="2400" i="1"/>
              <a:t> because all elements need to be processed  </a:t>
            </a:r>
            <a:endParaRPr sz="2400" i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97" name="Google Shape;99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063" y="1138688"/>
            <a:ext cx="368617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1"/>
          <p:cNvSpPr txBox="1">
            <a:spLocks noGrp="1"/>
          </p:cNvSpPr>
          <p:nvPr>
            <p:ph type="body" idx="1"/>
          </p:nvPr>
        </p:nvSpPr>
        <p:spPr>
          <a:xfrm>
            <a:off x="3478250" y="2370325"/>
            <a:ext cx="5254500" cy="146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vi" sz="2400"/>
              <a:t>Declarative  - More concise and readable  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vi" sz="2400"/>
              <a:t>Composable  - Greater flexibility  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vi" sz="2400"/>
              <a:t>Parallelizable  - Better performance  </a:t>
            </a:r>
            <a:endParaRPr sz="240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71"/>
          <p:cNvSpPr txBox="1">
            <a:spLocks noGrp="1"/>
          </p:cNvSpPr>
          <p:nvPr>
            <p:ph type="title"/>
          </p:nvPr>
        </p:nvSpPr>
        <p:spPr>
          <a:xfrm>
            <a:off x="4313724" y="835775"/>
            <a:ext cx="4137900" cy="13425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Advantages:</a:t>
            </a:r>
            <a:endParaRPr sz="3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16"/>
          <p:cNvSpPr txBox="1">
            <a:spLocks noGrp="1"/>
          </p:cNvSpPr>
          <p:nvPr>
            <p:ph type="ctrTitle"/>
          </p:nvPr>
        </p:nvSpPr>
        <p:spPr>
          <a:xfrm>
            <a:off x="192303" y="2074202"/>
            <a:ext cx="39837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Collecting data with stream</a:t>
            </a:r>
            <a:endParaRPr sz="36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endParaRPr/>
          </a:p>
        </p:txBody>
      </p:sp>
      <p:sp>
        <p:nvSpPr>
          <p:cNvPr id="1003" name="Google Shape;1003;p116"/>
          <p:cNvSpPr/>
          <p:nvPr/>
        </p:nvSpPr>
        <p:spPr>
          <a:xfrm>
            <a:off x="4310925" y="1423951"/>
            <a:ext cx="4635900" cy="621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Reducing and summarizing</a:t>
            </a:r>
            <a:endParaRPr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04" name="Google Shape;1004;p116"/>
          <p:cNvSpPr/>
          <p:nvPr/>
        </p:nvSpPr>
        <p:spPr>
          <a:xfrm>
            <a:off x="4310925" y="511915"/>
            <a:ext cx="4635900" cy="621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latin typeface="Corbel"/>
                <a:ea typeface="Corbel"/>
                <a:cs typeface="Corbel"/>
                <a:sym typeface="Corbel"/>
              </a:rPr>
              <a:t>Overall</a:t>
            </a:r>
            <a:endParaRPr sz="15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05" name="Google Shape;1005;p116"/>
          <p:cNvSpPr/>
          <p:nvPr/>
        </p:nvSpPr>
        <p:spPr>
          <a:xfrm>
            <a:off x="4310925" y="2295494"/>
            <a:ext cx="4635900" cy="621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Grouping</a:t>
            </a:r>
            <a:endParaRPr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06" name="Google Shape;1006;p116"/>
          <p:cNvSpPr/>
          <p:nvPr/>
        </p:nvSpPr>
        <p:spPr>
          <a:xfrm>
            <a:off x="4310925" y="3167044"/>
            <a:ext cx="4635900" cy="621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Partitioning</a:t>
            </a:r>
            <a:endParaRPr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07" name="Google Shape;1007;p116"/>
          <p:cNvSpPr/>
          <p:nvPr/>
        </p:nvSpPr>
        <p:spPr>
          <a:xfrm>
            <a:off x="4310925" y="4075569"/>
            <a:ext cx="4635900" cy="621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collection interface</a:t>
            </a:r>
            <a:endParaRPr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2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</a:pPr>
            <a:fld id="{00000000-1234-1234-1234-123412341234}" type="slidenum">
              <a:rPr lang="vi"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9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9" name="Google Shape;6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50" y="815425"/>
            <a:ext cx="5242025" cy="17563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</p:pic>
      <p:sp>
        <p:nvSpPr>
          <p:cNvPr id="670" name="Google Shape;670;p72"/>
          <p:cNvSpPr txBox="1">
            <a:spLocks noGrp="1"/>
          </p:cNvSpPr>
          <p:nvPr>
            <p:ph type="body" idx="1"/>
          </p:nvPr>
        </p:nvSpPr>
        <p:spPr>
          <a:xfrm>
            <a:off x="296250" y="3085850"/>
            <a:ext cx="8551500" cy="9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AB200"/>
              </a:buClr>
              <a:buSzPts val="1800"/>
              <a:buChar char="●"/>
            </a:pPr>
            <a:r>
              <a:rPr lang="vi" i="1">
                <a:solidFill>
                  <a:srgbClr val="000000"/>
                </a:solidFill>
              </a:rPr>
              <a:t> “A </a:t>
            </a:r>
            <a:r>
              <a:rPr lang="vi" b="1" i="1">
                <a:solidFill>
                  <a:srgbClr val="000000"/>
                </a:solidFill>
              </a:rPr>
              <a:t>sequence of elements</a:t>
            </a:r>
            <a:r>
              <a:rPr lang="vi" i="1">
                <a:solidFill>
                  <a:srgbClr val="000000"/>
                </a:solidFill>
              </a:rPr>
              <a:t> from a </a:t>
            </a:r>
            <a:r>
              <a:rPr lang="vi" b="1" i="1">
                <a:solidFill>
                  <a:srgbClr val="000000"/>
                </a:solidFill>
              </a:rPr>
              <a:t>source </a:t>
            </a:r>
            <a:r>
              <a:rPr lang="vi" i="1">
                <a:solidFill>
                  <a:srgbClr val="000000"/>
                </a:solidFill>
              </a:rPr>
              <a:t>that supports </a:t>
            </a:r>
            <a:r>
              <a:rPr lang="vi" b="1" i="1">
                <a:solidFill>
                  <a:srgbClr val="000000"/>
                </a:solidFill>
              </a:rPr>
              <a:t>data-processing</a:t>
            </a:r>
            <a:r>
              <a:rPr lang="vi" i="1">
                <a:solidFill>
                  <a:srgbClr val="000000"/>
                </a:solidFill>
              </a:rPr>
              <a:t> operations.”</a:t>
            </a:r>
            <a:endParaRPr i="1">
              <a:solidFill>
                <a:srgbClr val="000000"/>
              </a:solidFill>
            </a:endParaRPr>
          </a:p>
          <a:p>
            <a:pPr marL="3429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71" name="Google Shape;671;p72"/>
          <p:cNvSpPr txBox="1">
            <a:spLocks noGrp="1"/>
          </p:cNvSpPr>
          <p:nvPr>
            <p:ph type="body" idx="1"/>
          </p:nvPr>
        </p:nvSpPr>
        <p:spPr>
          <a:xfrm>
            <a:off x="3410875" y="3803684"/>
            <a:ext cx="3911700" cy="9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1800"/>
              <a:buChar char="●"/>
            </a:pPr>
            <a:r>
              <a:rPr lang="vi" i="1">
                <a:solidFill>
                  <a:srgbClr val="A61C00"/>
                </a:solidFill>
              </a:rPr>
              <a:t>Pipelining </a:t>
            </a:r>
            <a:endParaRPr i="1">
              <a:solidFill>
                <a:srgbClr val="A61C00"/>
              </a:solidFill>
            </a:endParaRPr>
          </a:p>
          <a:p>
            <a:pPr marL="3429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1800"/>
              <a:buChar char="●"/>
            </a:pPr>
            <a:r>
              <a:rPr lang="vi" i="1">
                <a:solidFill>
                  <a:srgbClr val="A61C00"/>
                </a:solidFill>
              </a:rPr>
              <a:t>Internal Iteration</a:t>
            </a:r>
            <a:endParaRPr i="1">
              <a:solidFill>
                <a:srgbClr val="A61C00"/>
              </a:solidFill>
            </a:endParaRPr>
          </a:p>
          <a:p>
            <a:pPr marL="3429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61C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3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Calibri"/>
              <a:buNone/>
            </a:pPr>
            <a:fld id="{00000000-1234-1234-1234-123412341234}" type="slidenum">
              <a:rPr lang="vi"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9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7" name="Google Shape;67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25" y="1405350"/>
            <a:ext cx="843915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73"/>
          <p:cNvSpPr txBox="1">
            <a:spLocks noGrp="1"/>
          </p:cNvSpPr>
          <p:nvPr>
            <p:ph type="body" idx="1"/>
          </p:nvPr>
        </p:nvSpPr>
        <p:spPr>
          <a:xfrm>
            <a:off x="2119500" y="3763550"/>
            <a:ext cx="3331200" cy="9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000000"/>
                </a:solidFill>
              </a:rPr>
              <a:t>Output: [pork, beef, chicken]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25" y="792325"/>
            <a:ext cx="8752349" cy="41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5"/>
          <p:cNvSpPr txBox="1">
            <a:spLocks noGrp="1"/>
          </p:cNvSpPr>
          <p:nvPr>
            <p:ph type="title"/>
          </p:nvPr>
        </p:nvSpPr>
        <p:spPr>
          <a:xfrm>
            <a:off x="2156850" y="1413250"/>
            <a:ext cx="4830300" cy="1342500"/>
          </a:xfrm>
          <a:prstGeom prst="rect">
            <a:avLst/>
          </a:prstGeom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Stream and Collection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eadlines">
  <a:themeElements>
    <a:clrScheme name="Headlines">
      <a:dk1>
        <a:srgbClr val="000000"/>
      </a:dk1>
      <a:lt1>
        <a:srgbClr val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1535</Words>
  <Application>Microsoft Office PowerPoint</Application>
  <PresentationFormat>On-screen Show (16:9)</PresentationFormat>
  <Paragraphs>203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65" baseType="lpstr">
      <vt:lpstr>Roboto Thin</vt:lpstr>
      <vt:lpstr>Cambria</vt:lpstr>
      <vt:lpstr>Roboto</vt:lpstr>
      <vt:lpstr>Century Schoolbook</vt:lpstr>
      <vt:lpstr>Arial</vt:lpstr>
      <vt:lpstr>Calibri</vt:lpstr>
      <vt:lpstr>Corbel</vt:lpstr>
      <vt:lpstr>Roboto Medium</vt:lpstr>
      <vt:lpstr>Lato</vt:lpstr>
      <vt:lpstr>Arial Black</vt:lpstr>
      <vt:lpstr>Montserrat</vt:lpstr>
      <vt:lpstr>Gill Sans</vt:lpstr>
      <vt:lpstr>Focus</vt:lpstr>
      <vt:lpstr>Headlines</vt:lpstr>
      <vt:lpstr>Office Theme</vt:lpstr>
      <vt:lpstr>Streams</vt:lpstr>
      <vt:lpstr>Introducing Streams</vt:lpstr>
      <vt:lpstr>What is Streams?</vt:lpstr>
      <vt:lpstr>What is Streams?</vt:lpstr>
      <vt:lpstr>Advantages:</vt:lpstr>
      <vt:lpstr>PowerPoint Presentation</vt:lpstr>
      <vt:lpstr>PowerPoint Presentation</vt:lpstr>
      <vt:lpstr>PowerPoint Presentation</vt:lpstr>
      <vt:lpstr>Stream and Collection</vt:lpstr>
      <vt:lpstr>Comparation</vt:lpstr>
      <vt:lpstr>Comparation</vt:lpstr>
      <vt:lpstr>Comparation</vt:lpstr>
      <vt:lpstr>Comparison</vt:lpstr>
      <vt:lpstr>Example</vt:lpstr>
      <vt:lpstr>Stream operations</vt:lpstr>
      <vt:lpstr>Intermediate operations</vt:lpstr>
      <vt:lpstr>Intermediate operations</vt:lpstr>
      <vt:lpstr>Intermediate operations</vt:lpstr>
      <vt:lpstr>Terminal operations</vt:lpstr>
      <vt:lpstr>Terminal operations</vt:lpstr>
      <vt:lpstr>Working with Stream</vt:lpstr>
      <vt:lpstr>Filtering with a predicate</vt:lpstr>
      <vt:lpstr>Filtering unique elements</vt:lpstr>
      <vt:lpstr>Slicing using a predicate</vt:lpstr>
      <vt:lpstr>Example</vt:lpstr>
      <vt:lpstr>Truncating a stream</vt:lpstr>
      <vt:lpstr>Truncating a stream</vt:lpstr>
      <vt:lpstr>Skipping elements</vt:lpstr>
      <vt:lpstr>Skipping elements</vt:lpstr>
      <vt:lpstr>Mapping apply a function to each element of a stream   </vt:lpstr>
      <vt:lpstr>Example</vt:lpstr>
      <vt:lpstr>Example</vt:lpstr>
      <vt:lpstr>Mapping use flatMap</vt:lpstr>
      <vt:lpstr>Mapping use flatMap</vt:lpstr>
      <vt:lpstr>Finding and matching</vt:lpstr>
      <vt:lpstr>Example</vt:lpstr>
      <vt:lpstr>Short-circuiting evaluation </vt:lpstr>
      <vt:lpstr>Reducing</vt:lpstr>
      <vt:lpstr>Summing the elements</vt:lpstr>
      <vt:lpstr>Maximum and minimum</vt:lpstr>
      <vt:lpstr>Numeric streams   </vt:lpstr>
      <vt:lpstr>Primitive stream specializations</vt:lpstr>
      <vt:lpstr>Primitive stream specializations</vt:lpstr>
      <vt:lpstr>Numeric ranges</vt:lpstr>
      <vt:lpstr>Building stream</vt:lpstr>
      <vt:lpstr>Finite stream</vt:lpstr>
      <vt:lpstr>Infinite stream</vt:lpstr>
      <vt:lpstr>Iterate</vt:lpstr>
      <vt:lpstr>Generate</vt:lpstr>
      <vt:lpstr>Collecting data with stream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Streams</dc:title>
  <cp:lastModifiedBy>Huy Nguyen Quoc</cp:lastModifiedBy>
  <cp:revision>3</cp:revision>
  <dcterms:modified xsi:type="dcterms:W3CDTF">2023-12-19T07:20:03Z</dcterms:modified>
</cp:coreProperties>
</file>